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97" r:id="rId4"/>
    <p:sldId id="261" r:id="rId5"/>
    <p:sldId id="259" r:id="rId6"/>
    <p:sldId id="293" r:id="rId7"/>
    <p:sldId id="294" r:id="rId8"/>
    <p:sldId id="295" r:id="rId9"/>
    <p:sldId id="269" r:id="rId10"/>
    <p:sldId id="296" r:id="rId11"/>
    <p:sldId id="281" r:id="rId12"/>
    <p:sldId id="270" r:id="rId13"/>
    <p:sldId id="273" r:id="rId14"/>
    <p:sldId id="271" r:id="rId15"/>
    <p:sldId id="284" r:id="rId16"/>
    <p:sldId id="287" r:id="rId17"/>
    <p:sldId id="299" r:id="rId18"/>
    <p:sldId id="300" r:id="rId19"/>
    <p:sldId id="301" r:id="rId20"/>
    <p:sldId id="302" r:id="rId21"/>
    <p:sldId id="303" r:id="rId22"/>
    <p:sldId id="304" r:id="rId23"/>
    <p:sldId id="298"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8686-8347-4478-A548-416EE7173A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17067-24D9-4412-B57E-4EB6ABE59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C21B4B-8E04-44E3-8F00-ACCE7CFA106F}"/>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5" name="Footer Placeholder 4">
            <a:extLst>
              <a:ext uri="{FF2B5EF4-FFF2-40B4-BE49-F238E27FC236}">
                <a16:creationId xmlns:a16="http://schemas.microsoft.com/office/drawing/2014/main" id="{F85C4347-96AB-4551-89BA-039144933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1398F-CBE5-4E7A-962F-05A6E8502BBE}"/>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104920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063A-2CAD-4C2A-ACDF-A22154F23C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D26083-AD81-4BA9-9A55-E6DD6D4811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34343-08AA-4FD5-8737-3A32C17EF283}"/>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5" name="Footer Placeholder 4">
            <a:extLst>
              <a:ext uri="{FF2B5EF4-FFF2-40B4-BE49-F238E27FC236}">
                <a16:creationId xmlns:a16="http://schemas.microsoft.com/office/drawing/2014/main" id="{F371F48D-D7F4-426B-9AD3-0AE26E481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86E91-6116-455F-8B3D-0050F91325FD}"/>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4006243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36F46B-F40D-4720-9616-FA96903DC7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CEC5AF-71D9-4CBD-A7BF-0667A1EDA5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39735-334E-4A67-B05D-42DAD70E75C2}"/>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5" name="Footer Placeholder 4">
            <a:extLst>
              <a:ext uri="{FF2B5EF4-FFF2-40B4-BE49-F238E27FC236}">
                <a16:creationId xmlns:a16="http://schemas.microsoft.com/office/drawing/2014/main" id="{6249DB4C-69D9-4A5A-8639-9521098DA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CDC33-757D-4709-A3F2-C783F67F1466}"/>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370352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1A99-C86C-4989-BEFE-270696B3D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51F3E-537D-4044-B010-57072246B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CFEFA-DAFA-4764-8F35-1454A9827F31}"/>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5" name="Footer Placeholder 4">
            <a:extLst>
              <a:ext uri="{FF2B5EF4-FFF2-40B4-BE49-F238E27FC236}">
                <a16:creationId xmlns:a16="http://schemas.microsoft.com/office/drawing/2014/main" id="{49E52F3B-FC88-4C84-A443-0B0861970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74543-20C6-43B5-81FB-1D2BA1C0576E}"/>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198619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F79D-DC3D-4D50-935D-AC620B6737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68EB9F-C28A-4DF6-8F68-7C0E3A6D2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2BA04-C797-4550-B9D8-48D517789C68}"/>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5" name="Footer Placeholder 4">
            <a:extLst>
              <a:ext uri="{FF2B5EF4-FFF2-40B4-BE49-F238E27FC236}">
                <a16:creationId xmlns:a16="http://schemas.microsoft.com/office/drawing/2014/main" id="{9776D926-CCBE-4134-A771-9EE46777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BA876-65B9-4926-B366-F23165E2AE5E}"/>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360761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0BCE-6E54-415E-A1C7-007FB1511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733C6-A096-4ED4-8189-12F2592E36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968DC-83CB-471E-96EE-20FC3416F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7D583-4A1A-447C-A470-957A3C79C0CF}"/>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6" name="Footer Placeholder 5">
            <a:extLst>
              <a:ext uri="{FF2B5EF4-FFF2-40B4-BE49-F238E27FC236}">
                <a16:creationId xmlns:a16="http://schemas.microsoft.com/office/drawing/2014/main" id="{50B1881B-8735-46AE-9FE1-41452B358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4D035-C57F-4626-8B0E-925FB2E6CFA9}"/>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3674790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04F24-EF1C-4826-9276-C26228FA45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C68D8D-4348-4413-A363-4536675EF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D88E5-98C6-4E73-B766-D0DBA1E096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8BE232-6967-4A52-A249-632AAFFFC1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79732D-1E20-415C-A2CD-EDD06247C2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AA744A-0B84-4022-9124-45114BA577A3}"/>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8" name="Footer Placeholder 7">
            <a:extLst>
              <a:ext uri="{FF2B5EF4-FFF2-40B4-BE49-F238E27FC236}">
                <a16:creationId xmlns:a16="http://schemas.microsoft.com/office/drawing/2014/main" id="{FD9CAE28-405E-4E78-B5C5-502E7D2841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AD476A-5388-4F74-B468-02D8DE78F996}"/>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411849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80C7-4748-4A47-8453-416AC0127C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84D4BC-817A-4B03-A2B8-752496FA3E56}"/>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4" name="Footer Placeholder 3">
            <a:extLst>
              <a:ext uri="{FF2B5EF4-FFF2-40B4-BE49-F238E27FC236}">
                <a16:creationId xmlns:a16="http://schemas.microsoft.com/office/drawing/2014/main" id="{70095753-88A1-4F1D-83C2-CC4CE894C6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3CA2B7-2155-4111-B07E-9B6F9571F992}"/>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150351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27284-F3DC-4B6B-8FDE-B7E197591C56}"/>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3" name="Footer Placeholder 2">
            <a:extLst>
              <a:ext uri="{FF2B5EF4-FFF2-40B4-BE49-F238E27FC236}">
                <a16:creationId xmlns:a16="http://schemas.microsoft.com/office/drawing/2014/main" id="{4C8A4D8C-1E28-451E-B5CA-291ADD03E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B990F1-DDE2-4AEF-8C7F-EA72CA30ACB8}"/>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114845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4644-3BA4-4578-B785-D10671322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72FADA-BF97-4DBE-8735-82C176FBB4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EA5FC4-0F4C-4495-B10E-A0AD48F71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8D248-95D2-437C-9658-83115538BACC}"/>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6" name="Footer Placeholder 5">
            <a:extLst>
              <a:ext uri="{FF2B5EF4-FFF2-40B4-BE49-F238E27FC236}">
                <a16:creationId xmlns:a16="http://schemas.microsoft.com/office/drawing/2014/main" id="{3F84184D-8BC1-4905-B4A5-6E87B4EBC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952C9-7DD6-4425-B122-7A8867BB29D4}"/>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487517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D96B-9318-4506-99E9-2D8C622AC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A28C29-35FC-4A33-82B8-96567D1C2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B5894C-3B0C-48BB-AC64-C5B6C7BEF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B46F8-C05D-4EFE-B24F-3157B6C3795B}"/>
              </a:ext>
            </a:extLst>
          </p:cNvPr>
          <p:cNvSpPr>
            <a:spLocks noGrp="1"/>
          </p:cNvSpPr>
          <p:nvPr>
            <p:ph type="dt" sz="half" idx="10"/>
          </p:nvPr>
        </p:nvSpPr>
        <p:spPr/>
        <p:txBody>
          <a:bodyPr/>
          <a:lstStyle/>
          <a:p>
            <a:fld id="{11A39B40-D933-4F09-9D0C-0D65067122DF}" type="datetimeFigureOut">
              <a:rPr lang="en-US" smtClean="0"/>
              <a:t>9/14/22</a:t>
            </a:fld>
            <a:endParaRPr lang="en-US"/>
          </a:p>
        </p:txBody>
      </p:sp>
      <p:sp>
        <p:nvSpPr>
          <p:cNvPr id="6" name="Footer Placeholder 5">
            <a:extLst>
              <a:ext uri="{FF2B5EF4-FFF2-40B4-BE49-F238E27FC236}">
                <a16:creationId xmlns:a16="http://schemas.microsoft.com/office/drawing/2014/main" id="{C634793C-2EE6-4961-B321-058C84F1A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F11CD8-E56C-4432-9BFB-D37C5A0FEDF5}"/>
              </a:ext>
            </a:extLst>
          </p:cNvPr>
          <p:cNvSpPr>
            <a:spLocks noGrp="1"/>
          </p:cNvSpPr>
          <p:nvPr>
            <p:ph type="sldNum" sz="quarter" idx="12"/>
          </p:nvPr>
        </p:nvSpPr>
        <p:spPr/>
        <p:txBody>
          <a:bodyPr/>
          <a:lstStyle/>
          <a:p>
            <a:fld id="{2AAB180E-F942-44BC-AA21-A712A4FC69B0}" type="slidenum">
              <a:rPr lang="en-US" smtClean="0"/>
              <a:t>‹#›</a:t>
            </a:fld>
            <a:endParaRPr lang="en-US"/>
          </a:p>
        </p:txBody>
      </p:sp>
    </p:spTree>
    <p:extLst>
      <p:ext uri="{BB962C8B-B14F-4D97-AF65-F5344CB8AC3E}">
        <p14:creationId xmlns:p14="http://schemas.microsoft.com/office/powerpoint/2010/main" val="2276351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73D1D-AA97-4DBD-B68F-CFB9AE49FC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85211C-3593-49F4-B75B-E86718934E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5630D-E2A1-4172-AE3D-C95DF4928C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39B40-D933-4F09-9D0C-0D65067122DF}" type="datetimeFigureOut">
              <a:rPr lang="en-US" smtClean="0"/>
              <a:t>9/14/22</a:t>
            </a:fld>
            <a:endParaRPr lang="en-US"/>
          </a:p>
        </p:txBody>
      </p:sp>
      <p:sp>
        <p:nvSpPr>
          <p:cNvPr id="5" name="Footer Placeholder 4">
            <a:extLst>
              <a:ext uri="{FF2B5EF4-FFF2-40B4-BE49-F238E27FC236}">
                <a16:creationId xmlns:a16="http://schemas.microsoft.com/office/drawing/2014/main" id="{FE06776F-F477-4F5F-B62E-305365AA71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FAA07D-9ECF-4F42-89BC-7AE1D3D91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B180E-F942-44BC-AA21-A712A4FC69B0}" type="slidenum">
              <a:rPr lang="en-US" smtClean="0"/>
              <a:t>‹#›</a:t>
            </a:fld>
            <a:endParaRPr lang="en-US"/>
          </a:p>
        </p:txBody>
      </p:sp>
    </p:spTree>
    <p:extLst>
      <p:ext uri="{BB962C8B-B14F-4D97-AF65-F5344CB8AC3E}">
        <p14:creationId xmlns:p14="http://schemas.microsoft.com/office/powerpoint/2010/main" val="1348967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photography.uccs.edu/" TargetMode="External"/><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ir.uccs.edu/sites/g/files/kjihxj1231/files/inline-files/Retention.2021.pdf" TargetMode="External"/><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hyperlink" Target="https://www.torontomu.ca/content/dam/thriveru/resources/ThriveRU-Facillitators-Web-08312017.pdf" TargetMode="External"/><Relationship Id="rId4" Type="http://schemas.openxmlformats.org/officeDocument/2006/relationships/hyperlink" Target="http://www.kent.edu/ct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B0245-D104-49EC-90E8-AFF4E8E2489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6" name="TextBox 5">
            <a:extLst>
              <a:ext uri="{FF2B5EF4-FFF2-40B4-BE49-F238E27FC236}">
                <a16:creationId xmlns:a16="http://schemas.microsoft.com/office/drawing/2014/main" id="{A771E6FF-5560-4A77-BDEA-AAB2DD55FCBF}"/>
              </a:ext>
            </a:extLst>
          </p:cNvPr>
          <p:cNvSpPr txBox="1"/>
          <p:nvPr/>
        </p:nvSpPr>
        <p:spPr>
          <a:xfrm>
            <a:off x="1932214" y="2123695"/>
            <a:ext cx="8327572" cy="2031325"/>
          </a:xfrm>
          <a:prstGeom prst="rect">
            <a:avLst/>
          </a:prstGeom>
          <a:solidFill>
            <a:srgbClr val="FFFFFF">
              <a:alpha val="89804"/>
            </a:srgbClr>
          </a:solidFill>
        </p:spPr>
        <p:txBody>
          <a:bodyPr wrap="square" lIns="91440" tIns="45720" rIns="91440" bIns="45720" rtlCol="0" anchor="t">
            <a:spAutoFit/>
          </a:bodyPr>
          <a:lstStyle/>
          <a:p>
            <a:pPr algn="ctr"/>
            <a:r>
              <a:rPr lang="en-US" sz="4200" b="1" dirty="0">
                <a:solidFill>
                  <a:srgbClr val="000000"/>
                </a:solidFill>
                <a:effectLst/>
                <a:latin typeface="Helvetica" panose="020B0604020202020204" pitchFamily="34" charset="0"/>
                <a:ea typeface="Calibri" panose="020F0502020204030204" pitchFamily="34" charset="0"/>
                <a:cs typeface="Helvetica" panose="020B0604020202020204" pitchFamily="34" charset="0"/>
              </a:rPr>
              <a:t>Connecting Students with Faculty and Campus:  Strategies for Student Success </a:t>
            </a:r>
            <a:endParaRPr lang="en-US" sz="4200" b="1"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46281576-4885-4A57-987A-740458D9AD5D}"/>
              </a:ext>
            </a:extLst>
          </p:cNvPr>
          <p:cNvSpPr txBox="1"/>
          <p:nvPr/>
        </p:nvSpPr>
        <p:spPr>
          <a:xfrm>
            <a:off x="1932214" y="4352348"/>
            <a:ext cx="8336286" cy="954107"/>
          </a:xfrm>
          <a:prstGeom prst="rect">
            <a:avLst/>
          </a:prstGeom>
          <a:solidFill>
            <a:srgbClr val="FFFFFF">
              <a:alpha val="89804"/>
            </a:srgbClr>
          </a:solidFill>
        </p:spPr>
        <p:txBody>
          <a:bodyPr wrap="square" rtlCol="0">
            <a:spAutoFit/>
          </a:bodyPr>
          <a:lstStyle/>
          <a:p>
            <a:pPr algn="ctr"/>
            <a:r>
              <a:rPr lang="en-US" sz="2800" i="0" dirty="0">
                <a:effectLst/>
                <a:latin typeface="Helvetica" panose="020B0604020202020204" pitchFamily="34" charset="0"/>
                <a:cs typeface="Helvetica" panose="020B0604020202020204" pitchFamily="34" charset="0"/>
              </a:rPr>
              <a:t>Ann Amicucci, Director of First-Year Rhetoric and Writing: aamicucc@uccs.edu </a:t>
            </a:r>
          </a:p>
        </p:txBody>
      </p:sp>
    </p:spTree>
    <p:extLst>
      <p:ext uri="{BB962C8B-B14F-4D97-AF65-F5344CB8AC3E}">
        <p14:creationId xmlns:p14="http://schemas.microsoft.com/office/powerpoint/2010/main" val="1345396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table outside&#10;&#10;Description automatically generated with medium confidence">
            <a:extLst>
              <a:ext uri="{FF2B5EF4-FFF2-40B4-BE49-F238E27FC236}">
                <a16:creationId xmlns:a16="http://schemas.microsoft.com/office/drawing/2014/main" id="{C1F32077-2530-454F-9D85-FE764AB9B8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4" name="TextBox 1">
            <a:extLst>
              <a:ext uri="{FF2B5EF4-FFF2-40B4-BE49-F238E27FC236}">
                <a16:creationId xmlns:a16="http://schemas.microsoft.com/office/drawing/2014/main" id="{B451D295-B470-F188-7252-197263308034}"/>
              </a:ext>
            </a:extLst>
          </p:cNvPr>
          <p:cNvSpPr txBox="1"/>
          <p:nvPr/>
        </p:nvSpPr>
        <p:spPr>
          <a:xfrm>
            <a:off x="478971" y="784163"/>
            <a:ext cx="6645730" cy="646331"/>
          </a:xfrm>
          <a:prstGeom prst="rect">
            <a:avLst/>
          </a:prstGeom>
          <a:solidFill>
            <a:srgbClr val="FFFFFF">
              <a:alpha val="89804"/>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Making personal connections</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6" name="TextBox 1">
            <a:extLst>
              <a:ext uri="{FF2B5EF4-FFF2-40B4-BE49-F238E27FC236}">
                <a16:creationId xmlns:a16="http://schemas.microsoft.com/office/drawing/2014/main" id="{0F86DEEC-F337-4AE5-4DEE-AFA347AA1216}"/>
              </a:ext>
            </a:extLst>
          </p:cNvPr>
          <p:cNvSpPr txBox="1"/>
          <p:nvPr/>
        </p:nvSpPr>
        <p:spPr>
          <a:xfrm>
            <a:off x="580572" y="3544082"/>
            <a:ext cx="5731329" cy="1200329"/>
          </a:xfrm>
          <a:prstGeom prst="rect">
            <a:avLst/>
          </a:prstGeom>
          <a:solidFill>
            <a:srgbClr val="FFFFFF">
              <a:alpha val="89804"/>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Ask fo</a:t>
            </a:r>
            <a:r>
              <a:rPr lang="en-US" sz="3600" b="1" dirty="0">
                <a:latin typeface="Helvetica" panose="020B0604020202020204" pitchFamily="34" charset="0"/>
                <a:ea typeface="Calibri" panose="020F0502020204030204" pitchFamily="34" charset="0"/>
                <a:cs typeface="Helvetica" panose="020B0604020202020204" pitchFamily="34" charset="0"/>
              </a:rPr>
              <a:t>r names, pronouns </a:t>
            </a:r>
            <a:r>
              <a:rPr lang="en-US" sz="3600" dirty="0">
                <a:latin typeface="Helvetica" panose="020B0604020202020204" pitchFamily="34" charset="0"/>
                <a:ea typeface="Calibri" panose="020F0502020204030204" pitchFamily="34" charset="0"/>
                <a:cs typeface="Helvetica" panose="020B0604020202020204" pitchFamily="34" charset="0"/>
              </a:rPr>
              <a:t>(Lightner, 2017)</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8" name="TextBox 1">
            <a:extLst>
              <a:ext uri="{FF2B5EF4-FFF2-40B4-BE49-F238E27FC236}">
                <a16:creationId xmlns:a16="http://schemas.microsoft.com/office/drawing/2014/main" id="{A16D1138-BD50-B4C0-F4E8-DC0E260B68BA}"/>
              </a:ext>
            </a:extLst>
          </p:cNvPr>
          <p:cNvSpPr txBox="1"/>
          <p:nvPr/>
        </p:nvSpPr>
        <p:spPr>
          <a:xfrm>
            <a:off x="580572" y="4971394"/>
            <a:ext cx="4537529" cy="646331"/>
          </a:xfrm>
          <a:prstGeom prst="rect">
            <a:avLst/>
          </a:prstGeom>
          <a:solidFill>
            <a:srgbClr val="FFFFFF">
              <a:alpha val="89804"/>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Give preferred title</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9" name="TextBox 1">
            <a:extLst>
              <a:ext uri="{FF2B5EF4-FFF2-40B4-BE49-F238E27FC236}">
                <a16:creationId xmlns:a16="http://schemas.microsoft.com/office/drawing/2014/main" id="{5506F3E2-C74F-F564-332B-C8DEB2E0D403}"/>
              </a:ext>
            </a:extLst>
          </p:cNvPr>
          <p:cNvSpPr txBox="1"/>
          <p:nvPr/>
        </p:nvSpPr>
        <p:spPr>
          <a:xfrm>
            <a:off x="580572" y="5844708"/>
            <a:ext cx="6544129" cy="646331"/>
          </a:xfrm>
          <a:prstGeom prst="rect">
            <a:avLst/>
          </a:prstGeom>
          <a:solidFill>
            <a:srgbClr val="FFFFFF">
              <a:alpha val="89804"/>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Share </a:t>
            </a:r>
            <a:r>
              <a:rPr lang="en-US" sz="3600" b="1" i="1" dirty="0">
                <a:effectLst/>
                <a:latin typeface="Helvetica" panose="020B0604020202020204" pitchFamily="34" charset="0"/>
                <a:ea typeface="Calibri" panose="020F0502020204030204" pitchFamily="34" charset="0"/>
                <a:cs typeface="Helvetica" panose="020B0604020202020204" pitchFamily="34" charset="0"/>
              </a:rPr>
              <a:t>some</a:t>
            </a:r>
            <a:r>
              <a:rPr lang="en-US" sz="3600" b="1" dirty="0">
                <a:effectLst/>
                <a:latin typeface="Helvetica" panose="020B0604020202020204" pitchFamily="34" charset="0"/>
                <a:ea typeface="Calibri" panose="020F0502020204030204" pitchFamily="34" charset="0"/>
                <a:cs typeface="Helvetica" panose="020B0604020202020204" pitchFamily="34" charset="0"/>
              </a:rPr>
              <a:t> personal details</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2832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5BA297-7160-47E8-A7F3-9FC4C812D69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 y="1"/>
            <a:ext cx="12188952" cy="6858000"/>
          </a:xfrm>
          <a:prstGeom prst="rect">
            <a:avLst/>
          </a:prstGeom>
        </p:spPr>
      </p:pic>
      <p:sp>
        <p:nvSpPr>
          <p:cNvPr id="6" name="TextBox 5">
            <a:extLst>
              <a:ext uri="{FF2B5EF4-FFF2-40B4-BE49-F238E27FC236}">
                <a16:creationId xmlns:a16="http://schemas.microsoft.com/office/drawing/2014/main" id="{CC99CBDF-559C-4936-B430-62D775BB0C01}"/>
              </a:ext>
            </a:extLst>
          </p:cNvPr>
          <p:cNvSpPr txBox="1"/>
          <p:nvPr/>
        </p:nvSpPr>
        <p:spPr>
          <a:xfrm>
            <a:off x="2552477" y="2551837"/>
            <a:ext cx="7087046" cy="1754326"/>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panose="020B0604020202020204" pitchFamily="34" charset="0"/>
                <a:cs typeface="Helvetica" panose="020B0604020202020204" pitchFamily="34" charset="0"/>
              </a:rPr>
              <a:t>Which of these strategies feel like they come naturally? </a:t>
            </a:r>
          </a:p>
          <a:p>
            <a:pPr algn="ctr"/>
            <a:r>
              <a:rPr lang="en-US" sz="3600" b="1" dirty="0">
                <a:latin typeface="Helvetica" panose="020B0604020202020204" pitchFamily="34" charset="0"/>
                <a:cs typeface="Helvetica" panose="020B0604020202020204" pitchFamily="34" charset="0"/>
              </a:rPr>
              <a:t>Which feel harder for you?</a:t>
            </a:r>
          </a:p>
        </p:txBody>
      </p:sp>
    </p:spTree>
    <p:extLst>
      <p:ext uri="{BB962C8B-B14F-4D97-AF65-F5344CB8AC3E}">
        <p14:creationId xmlns:p14="http://schemas.microsoft.com/office/powerpoint/2010/main" val="200303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40495E-76AE-4F06-9587-EEAE0D310C43}"/>
              </a:ext>
            </a:extLst>
          </p:cNvPr>
          <p:cNvSpPr txBox="1"/>
          <p:nvPr/>
        </p:nvSpPr>
        <p:spPr>
          <a:xfrm>
            <a:off x="6415314" y="1443841"/>
            <a:ext cx="5205186" cy="646331"/>
          </a:xfrm>
          <a:prstGeom prst="rect">
            <a:avLst/>
          </a:prstGeom>
          <a:solidFill>
            <a:srgbClr val="FFFFFF">
              <a:alpha val="89804"/>
            </a:srgbClr>
          </a:solidFill>
        </p:spPr>
        <p:txBody>
          <a:bodyPr wrap="square" lIns="91440" tIns="45720" rIns="91440" bIns="45720" rtlCol="0" anchor="t">
            <a:spAutoFit/>
          </a:bodyPr>
          <a:lstStyle/>
          <a:p>
            <a:pPr algn="r"/>
            <a:endParaRPr lang="en-US" sz="3600" dirty="0">
              <a:latin typeface="Helvetica"/>
              <a:cs typeface="Helvetica"/>
            </a:endParaRPr>
          </a:p>
        </p:txBody>
      </p:sp>
      <p:pic>
        <p:nvPicPr>
          <p:cNvPr id="3" name="Picture 2" descr="A group of people sitting in a classroom&#10;&#10;Description automatically generated with low confidence">
            <a:extLst>
              <a:ext uri="{FF2B5EF4-FFF2-40B4-BE49-F238E27FC236}">
                <a16:creationId xmlns:a16="http://schemas.microsoft.com/office/drawing/2014/main" id="{453218A4-D4C4-2B14-461B-65538556721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6" name="TextBox 5">
            <a:extLst>
              <a:ext uri="{FF2B5EF4-FFF2-40B4-BE49-F238E27FC236}">
                <a16:creationId xmlns:a16="http://schemas.microsoft.com/office/drawing/2014/main" id="{CD56E2F6-69E7-09D3-35CF-7C9AC7854FE8}"/>
              </a:ext>
            </a:extLst>
          </p:cNvPr>
          <p:cNvSpPr txBox="1"/>
          <p:nvPr/>
        </p:nvSpPr>
        <p:spPr>
          <a:xfrm>
            <a:off x="7355141" y="3720489"/>
            <a:ext cx="4265359" cy="1200329"/>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cs typeface="Helvetica"/>
              </a:rPr>
              <a:t>A teaching story, continued</a:t>
            </a:r>
          </a:p>
        </p:txBody>
      </p:sp>
    </p:spTree>
    <p:extLst>
      <p:ext uri="{BB962C8B-B14F-4D97-AF65-F5344CB8AC3E}">
        <p14:creationId xmlns:p14="http://schemas.microsoft.com/office/powerpoint/2010/main" val="1800910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computer&#10;&#10;Description automatically generated with medium confidence">
            <a:extLst>
              <a:ext uri="{FF2B5EF4-FFF2-40B4-BE49-F238E27FC236}">
                <a16:creationId xmlns:a16="http://schemas.microsoft.com/office/drawing/2014/main" id="{34F75ABA-F776-4F81-BFBB-6C2BB57E81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1BC07EC3-8E3C-ACF2-A63B-15E1CB16ED2F}"/>
              </a:ext>
            </a:extLst>
          </p:cNvPr>
          <p:cNvSpPr txBox="1"/>
          <p:nvPr/>
        </p:nvSpPr>
        <p:spPr>
          <a:xfrm>
            <a:off x="723900" y="1074509"/>
            <a:ext cx="6083300" cy="4708981"/>
          </a:xfrm>
          <a:prstGeom prst="rect">
            <a:avLst/>
          </a:prstGeom>
          <a:solidFill>
            <a:srgbClr val="FFFFFF">
              <a:alpha val="89804"/>
            </a:srgbClr>
          </a:solidFill>
        </p:spPr>
        <p:txBody>
          <a:bodyPr wrap="square" lIns="91440" tIns="45720" rIns="91440" bIns="45720" rtlCol="0" anchor="t">
            <a:spAutoFit/>
          </a:bodyPr>
          <a:lstStyle/>
          <a:p>
            <a:pPr marL="0" marR="0">
              <a:spcBef>
                <a:spcPts val="0"/>
              </a:spcBef>
              <a:spcAft>
                <a:spcPts val="0"/>
              </a:spcAft>
            </a:pPr>
            <a:r>
              <a:rPr lang="en-US" sz="3000" dirty="0">
                <a:effectLst/>
                <a:latin typeface="Helvetica" panose="020B0604020202020204" pitchFamily="34" charset="0"/>
                <a:ea typeface="Calibri" panose="020F0502020204030204" pitchFamily="34" charset="0"/>
                <a:cs typeface="Helvetica" panose="020B0604020202020204" pitchFamily="34" charset="0"/>
              </a:rPr>
              <a:t>Checking in</a:t>
            </a:r>
          </a:p>
          <a:p>
            <a:pPr marL="0" marR="0">
              <a:spcBef>
                <a:spcPts val="0"/>
              </a:spcBef>
              <a:spcAft>
                <a:spcPts val="0"/>
              </a:spcAft>
            </a:pPr>
            <a:r>
              <a:rPr lang="en-US" sz="3000" dirty="0">
                <a:effectLst/>
                <a:latin typeface="Helvetica" panose="020B0604020202020204" pitchFamily="34" charset="0"/>
                <a:ea typeface="Calibri" panose="020F0502020204030204" pitchFamily="34" charset="0"/>
                <a:cs typeface="Helvetica" panose="020B0604020202020204" pitchFamily="34" charset="0"/>
              </a:rPr>
              <a:t> </a:t>
            </a:r>
          </a:p>
          <a:p>
            <a:pPr marL="0" marR="0">
              <a:spcBef>
                <a:spcPts val="0"/>
              </a:spcBef>
              <a:spcAft>
                <a:spcPts val="0"/>
              </a:spcAft>
            </a:pPr>
            <a:r>
              <a:rPr lang="en-US" sz="3000" dirty="0">
                <a:effectLst/>
                <a:latin typeface="Helvetica" panose="020B0604020202020204" pitchFamily="34" charset="0"/>
                <a:ea typeface="Calibri" panose="020F0502020204030204" pitchFamily="34" charset="0"/>
                <a:cs typeface="Helvetica" panose="020B0604020202020204" pitchFamily="34" charset="0"/>
              </a:rPr>
              <a:t>Hi Kevin,</a:t>
            </a:r>
          </a:p>
          <a:p>
            <a:pPr marL="457200" marR="0">
              <a:spcBef>
                <a:spcPts val="0"/>
              </a:spcBef>
              <a:spcAft>
                <a:spcPts val="0"/>
              </a:spcAft>
            </a:pPr>
            <a:r>
              <a:rPr lang="en-US" sz="3000" dirty="0">
                <a:effectLst/>
                <a:latin typeface="Helvetica" panose="020B0604020202020204" pitchFamily="34" charset="0"/>
                <a:ea typeface="Calibri" panose="020F0502020204030204" pitchFamily="34" charset="0"/>
                <a:cs typeface="Helvetica" panose="020B0604020202020204" pitchFamily="34" charset="0"/>
              </a:rPr>
              <a:t> </a:t>
            </a:r>
          </a:p>
          <a:p>
            <a:pPr marL="0" marR="0">
              <a:spcBef>
                <a:spcPts val="0"/>
              </a:spcBef>
              <a:spcAft>
                <a:spcPts val="0"/>
              </a:spcAft>
            </a:pPr>
            <a:r>
              <a:rPr lang="en-US" sz="3000" dirty="0">
                <a:effectLst/>
                <a:latin typeface="Helvetica" panose="020B0604020202020204" pitchFamily="34" charset="0"/>
                <a:ea typeface="Calibri" panose="020F0502020204030204" pitchFamily="34" charset="0"/>
                <a:cs typeface="Helvetica" panose="020B0604020202020204" pitchFamily="34" charset="0"/>
              </a:rPr>
              <a:t>I’m reaching out because you haven’t been in class lately, and I’m concerned about what’s going on. Is everything okay?</a:t>
            </a:r>
          </a:p>
          <a:p>
            <a:pPr marL="457200" marR="0">
              <a:spcBef>
                <a:spcPts val="0"/>
              </a:spcBef>
              <a:spcAft>
                <a:spcPts val="0"/>
              </a:spcAft>
            </a:pPr>
            <a:r>
              <a:rPr lang="en-US" sz="3000" dirty="0">
                <a:effectLst/>
                <a:latin typeface="Helvetica" panose="020B0604020202020204" pitchFamily="34" charset="0"/>
                <a:ea typeface="Calibri" panose="020F0502020204030204" pitchFamily="34" charset="0"/>
                <a:cs typeface="Helvetica" panose="020B0604020202020204" pitchFamily="34" charset="0"/>
              </a:rPr>
              <a:t> </a:t>
            </a:r>
          </a:p>
          <a:p>
            <a:pPr marL="0" marR="0">
              <a:spcBef>
                <a:spcPts val="0"/>
              </a:spcBef>
              <a:spcAft>
                <a:spcPts val="0"/>
              </a:spcAft>
            </a:pPr>
            <a:r>
              <a:rPr lang="en-US" sz="3000" dirty="0">
                <a:effectLst/>
                <a:latin typeface="Helvetica" panose="020B0604020202020204" pitchFamily="34" charset="0"/>
                <a:ea typeface="Calibri" panose="020F0502020204030204" pitchFamily="34" charset="0"/>
                <a:cs typeface="Helvetica" panose="020B0604020202020204" pitchFamily="34" charset="0"/>
              </a:rPr>
              <a:t>-Dr. Amicucci</a:t>
            </a:r>
          </a:p>
        </p:txBody>
      </p:sp>
    </p:spTree>
    <p:extLst>
      <p:ext uri="{BB962C8B-B14F-4D97-AF65-F5344CB8AC3E}">
        <p14:creationId xmlns:p14="http://schemas.microsoft.com/office/powerpoint/2010/main" val="361913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computer, computer&#10;&#10;Description automatically generated">
            <a:extLst>
              <a:ext uri="{FF2B5EF4-FFF2-40B4-BE49-F238E27FC236}">
                <a16:creationId xmlns:a16="http://schemas.microsoft.com/office/drawing/2014/main" id="{40D27310-0C26-4108-BA7F-1A2EE635EE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7" name="TextBox 6">
            <a:extLst>
              <a:ext uri="{FF2B5EF4-FFF2-40B4-BE49-F238E27FC236}">
                <a16:creationId xmlns:a16="http://schemas.microsoft.com/office/drawing/2014/main" id="{1DBA4CB8-D4E1-4F18-8325-AB1768BA2109}"/>
              </a:ext>
            </a:extLst>
          </p:cNvPr>
          <p:cNvSpPr txBox="1"/>
          <p:nvPr/>
        </p:nvSpPr>
        <p:spPr>
          <a:xfrm>
            <a:off x="5994400" y="2954109"/>
            <a:ext cx="5753100" cy="3416320"/>
          </a:xfrm>
          <a:prstGeom prst="rect">
            <a:avLst/>
          </a:prstGeom>
          <a:solidFill>
            <a:srgbClr val="FFFFFF">
              <a:alpha val="89804"/>
            </a:srgbClr>
          </a:solidFill>
        </p:spPr>
        <p:txBody>
          <a:bodyPr wrap="square" lIns="91440" tIns="45720" rIns="91440" bIns="45720" rtlCol="0" anchor="t">
            <a:spAutoFit/>
          </a:body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Office hour questions:</a:t>
            </a:r>
          </a:p>
          <a:p>
            <a:pPr marL="571500" indent="-571500">
              <a:buFont typeface="Arial" panose="020B0604020202020204" pitchFamily="34" charset="0"/>
              <a:buChar char="•"/>
            </a:pPr>
            <a:r>
              <a:rPr lang="en-US" sz="3600" dirty="0">
                <a:effectLst/>
                <a:latin typeface="Helvetica" panose="020B0604020202020204" pitchFamily="34" charset="0"/>
                <a:ea typeface="Calibri" panose="020F0502020204030204" pitchFamily="34" charset="0"/>
                <a:cs typeface="Helvetica" panose="020B0604020202020204" pitchFamily="34" charset="0"/>
              </a:rPr>
              <a:t>What classes are you taking? How are they going? </a:t>
            </a:r>
          </a:p>
          <a:p>
            <a:pPr marL="571500" indent="-571500">
              <a:buFont typeface="Arial" panose="020B0604020202020204" pitchFamily="34" charset="0"/>
              <a:buChar char="•"/>
            </a:pPr>
            <a:r>
              <a:rPr lang="en-US" sz="3600" dirty="0">
                <a:effectLst/>
                <a:latin typeface="Helvetica" panose="020B0604020202020204" pitchFamily="34" charset="0"/>
                <a:ea typeface="Calibri" panose="020F0502020204030204" pitchFamily="34" charset="0"/>
                <a:cs typeface="Helvetica" panose="020B0604020202020204" pitchFamily="34" charset="0"/>
              </a:rPr>
              <a:t>Who are you living with? </a:t>
            </a:r>
          </a:p>
          <a:p>
            <a:pPr marL="571500" indent="-571500">
              <a:buFont typeface="Arial" panose="020B0604020202020204" pitchFamily="34" charset="0"/>
              <a:buChar char="•"/>
            </a:pPr>
            <a:r>
              <a:rPr lang="en-US" sz="3600" dirty="0">
                <a:effectLst/>
                <a:latin typeface="Helvetica" panose="020B0604020202020204" pitchFamily="34" charset="0"/>
                <a:ea typeface="Calibri" panose="020F0502020204030204" pitchFamily="34" charset="0"/>
                <a:cs typeface="Helvetica" panose="020B0604020202020204" pitchFamily="34" charset="0"/>
              </a:rPr>
              <a:t>Do you have a job?</a:t>
            </a:r>
          </a:p>
        </p:txBody>
      </p:sp>
    </p:spTree>
    <p:extLst>
      <p:ext uri="{BB962C8B-B14F-4D97-AF65-F5344CB8AC3E}">
        <p14:creationId xmlns:p14="http://schemas.microsoft.com/office/powerpoint/2010/main" val="1623859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0D5C4-9EFF-4E88-931E-EF74A7BFB24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TextBox 5">
            <a:extLst>
              <a:ext uri="{FF2B5EF4-FFF2-40B4-BE49-F238E27FC236}">
                <a16:creationId xmlns:a16="http://schemas.microsoft.com/office/drawing/2014/main" id="{CC99CBDF-559C-4936-B430-62D775BB0C01}"/>
              </a:ext>
            </a:extLst>
          </p:cNvPr>
          <p:cNvSpPr txBox="1"/>
          <p:nvPr/>
        </p:nvSpPr>
        <p:spPr>
          <a:xfrm>
            <a:off x="5564466" y="2656614"/>
            <a:ext cx="5242366" cy="1200329"/>
          </a:xfrm>
          <a:prstGeom prst="rect">
            <a:avLst/>
          </a:prstGeom>
          <a:solidFill>
            <a:srgbClr val="FFFFFF">
              <a:alpha val="89804"/>
            </a:srgbClr>
          </a:solidFill>
        </p:spPr>
        <p:txBody>
          <a:bodyPr wrap="square" lIns="91440" tIns="45720" rIns="91440" bIns="45720" rtlCol="0" anchor="t">
            <a:spAutoFit/>
          </a:bodyPr>
          <a:lstStyle/>
          <a:p>
            <a:pPr algn="l"/>
            <a:r>
              <a:rPr lang="en-US" sz="3600" b="1" i="0" dirty="0">
                <a:effectLst/>
                <a:latin typeface="Helvetica"/>
                <a:cs typeface="Helvetica"/>
              </a:rPr>
              <a:t>Check course policies </a:t>
            </a:r>
            <a:r>
              <a:rPr lang="en-US" sz="3600" i="0" dirty="0">
                <a:effectLst/>
                <a:latin typeface="Helvetica"/>
                <a:cs typeface="Helvetica"/>
              </a:rPr>
              <a:t>(</a:t>
            </a:r>
            <a:r>
              <a:rPr lang="en-US" sz="3600" i="0" dirty="0" err="1">
                <a:effectLst/>
                <a:latin typeface="Helvetica"/>
                <a:cs typeface="Helvetica"/>
              </a:rPr>
              <a:t>Venit</a:t>
            </a:r>
            <a:r>
              <a:rPr lang="en-US" sz="3600" i="0" dirty="0">
                <a:effectLst/>
                <a:latin typeface="Helvetica"/>
                <a:cs typeface="Helvetica"/>
              </a:rPr>
              <a:t> &amp; </a:t>
            </a:r>
            <a:r>
              <a:rPr lang="en-US" sz="3600" i="0" dirty="0" err="1">
                <a:effectLst/>
                <a:latin typeface="Helvetica"/>
                <a:cs typeface="Helvetica"/>
              </a:rPr>
              <a:t>Bevevino</a:t>
            </a:r>
            <a:r>
              <a:rPr lang="en-US" sz="3600" i="0" dirty="0">
                <a:effectLst/>
                <a:latin typeface="Helvetica"/>
                <a:cs typeface="Helvetica"/>
              </a:rPr>
              <a:t>, 2020)</a:t>
            </a:r>
            <a:r>
              <a:rPr lang="en-US" sz="3600" b="1" i="0" dirty="0">
                <a:effectLst/>
                <a:latin typeface="Helvetica"/>
                <a:cs typeface="Helvetica"/>
              </a:rPr>
              <a:t> </a:t>
            </a:r>
          </a:p>
        </p:txBody>
      </p:sp>
      <p:sp>
        <p:nvSpPr>
          <p:cNvPr id="11" name="TextBox 10">
            <a:extLst>
              <a:ext uri="{FF2B5EF4-FFF2-40B4-BE49-F238E27FC236}">
                <a16:creationId xmlns:a16="http://schemas.microsoft.com/office/drawing/2014/main" id="{B34F80C5-D341-44D7-9B1C-B81576443EE5}"/>
              </a:ext>
            </a:extLst>
          </p:cNvPr>
          <p:cNvSpPr txBox="1"/>
          <p:nvPr/>
        </p:nvSpPr>
        <p:spPr>
          <a:xfrm>
            <a:off x="5564466" y="4117606"/>
            <a:ext cx="5242366" cy="1200329"/>
          </a:xfrm>
          <a:prstGeom prst="rect">
            <a:avLst/>
          </a:prstGeom>
          <a:solidFill>
            <a:srgbClr val="FFFFFF">
              <a:alpha val="89804"/>
            </a:srgbClr>
          </a:solidFill>
        </p:spPr>
        <p:txBody>
          <a:bodyPr wrap="square" lIns="91440" tIns="45720" rIns="91440" bIns="45720" rtlCol="0" anchor="t">
            <a:spAutoFit/>
          </a:bodyPr>
          <a:lstStyle/>
          <a:p>
            <a:pPr algn="l"/>
            <a:r>
              <a:rPr lang="en-US" sz="3600" b="1" i="0" dirty="0">
                <a:effectLst/>
                <a:latin typeface="Helvetica"/>
                <a:cs typeface="Helvetica"/>
              </a:rPr>
              <a:t>Eliminate barriers to success</a:t>
            </a:r>
          </a:p>
        </p:txBody>
      </p:sp>
      <p:sp>
        <p:nvSpPr>
          <p:cNvPr id="5" name="TextBox 1">
            <a:extLst>
              <a:ext uri="{FF2B5EF4-FFF2-40B4-BE49-F238E27FC236}">
                <a16:creationId xmlns:a16="http://schemas.microsoft.com/office/drawing/2014/main" id="{2DB29DE8-1B4C-9221-D4B7-4C68EFC5281E}"/>
              </a:ext>
            </a:extLst>
          </p:cNvPr>
          <p:cNvSpPr txBox="1"/>
          <p:nvPr/>
        </p:nvSpPr>
        <p:spPr>
          <a:xfrm>
            <a:off x="5564467" y="5578598"/>
            <a:ext cx="5242366" cy="646331"/>
          </a:xfrm>
          <a:prstGeom prst="rect">
            <a:avLst/>
          </a:prstGeom>
          <a:solidFill>
            <a:srgbClr val="FFFFFF">
              <a:alpha val="89804"/>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b="1" dirty="0">
                <a:latin typeface="Helvetica"/>
                <a:cs typeface="Helvetica"/>
              </a:rPr>
              <a:t>Focus on relationships</a:t>
            </a:r>
            <a:endParaRPr lang="en-US" sz="3600" b="1" i="0" dirty="0">
              <a:effectLst/>
              <a:latin typeface="Helvetica"/>
              <a:cs typeface="Helvetica"/>
            </a:endParaRPr>
          </a:p>
        </p:txBody>
      </p:sp>
    </p:spTree>
    <p:extLst>
      <p:ext uri="{BB962C8B-B14F-4D97-AF65-F5344CB8AC3E}">
        <p14:creationId xmlns:p14="http://schemas.microsoft.com/office/powerpoint/2010/main" val="60232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788AB7-C231-424C-AEEF-FACBA7369FC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51"/>
          <a:stretch/>
        </p:blipFill>
        <p:spPr>
          <a:xfrm>
            <a:off x="0" y="0"/>
            <a:ext cx="12192000" cy="6858000"/>
          </a:xfrm>
          <a:prstGeom prst="rect">
            <a:avLst/>
          </a:prstGeom>
        </p:spPr>
      </p:pic>
      <p:sp>
        <p:nvSpPr>
          <p:cNvPr id="8" name="TextBox 7">
            <a:extLst>
              <a:ext uri="{FF2B5EF4-FFF2-40B4-BE49-F238E27FC236}">
                <a16:creationId xmlns:a16="http://schemas.microsoft.com/office/drawing/2014/main" id="{B5EB7F56-B4F2-4000-AB26-C8C36B6F9955}"/>
              </a:ext>
            </a:extLst>
          </p:cNvPr>
          <p:cNvSpPr txBox="1"/>
          <p:nvPr/>
        </p:nvSpPr>
        <p:spPr>
          <a:xfrm>
            <a:off x="2746241" y="2551837"/>
            <a:ext cx="6699518" cy="1754326"/>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panose="020B0604020202020204" pitchFamily="34" charset="0"/>
                <a:ea typeface="Calibri" panose="020F0502020204030204" pitchFamily="34" charset="0"/>
                <a:cs typeface="Helvetica" panose="020B0604020202020204" pitchFamily="34" charset="0"/>
              </a:rPr>
              <a:t>What other </a:t>
            </a:r>
            <a:r>
              <a:rPr lang="en-US" sz="3600" b="1" dirty="0">
                <a:effectLst/>
                <a:latin typeface="Helvetica" panose="020B0604020202020204" pitchFamily="34" charset="0"/>
                <a:ea typeface="Calibri" panose="020F0502020204030204" pitchFamily="34" charset="0"/>
                <a:cs typeface="Helvetica" panose="020B0604020202020204" pitchFamily="34" charset="0"/>
              </a:rPr>
              <a:t>strategies do you use for building relationships with students?</a:t>
            </a:r>
            <a:endParaRPr lang="en-US" sz="36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8207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benches&#10;&#10;Description automatically generated with low confidence">
            <a:extLst>
              <a:ext uri="{FF2B5EF4-FFF2-40B4-BE49-F238E27FC236}">
                <a16:creationId xmlns:a16="http://schemas.microsoft.com/office/drawing/2014/main" id="{69B9CC44-A164-6CD4-ACAE-32AF36A913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5EB7F56-B4F2-4000-AB26-C8C36B6F9955}"/>
              </a:ext>
            </a:extLst>
          </p:cNvPr>
          <p:cNvSpPr txBox="1"/>
          <p:nvPr/>
        </p:nvSpPr>
        <p:spPr>
          <a:xfrm>
            <a:off x="6276841" y="621437"/>
            <a:ext cx="5381759" cy="1200329"/>
          </a:xfrm>
          <a:prstGeom prst="rect">
            <a:avLst/>
          </a:prstGeom>
          <a:solidFill>
            <a:srgbClr val="FFFFFF">
              <a:alpha val="89804"/>
            </a:srgbClr>
          </a:solidFill>
        </p:spPr>
        <p:txBody>
          <a:bodyPr wrap="square" lIns="91440" tIns="45720" rIns="91440" bIns="45720" rtlCol="0" anchor="t">
            <a:spAutoFit/>
          </a:bodyPr>
          <a:lstStyle/>
          <a:p>
            <a:pPr marL="0" marR="0" algn="ctr">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Connecting students to campus and each other</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7D9E4C5B-BDE1-6E5F-9B60-3142254C403C}"/>
              </a:ext>
            </a:extLst>
          </p:cNvPr>
          <p:cNvSpPr txBox="1"/>
          <p:nvPr/>
        </p:nvSpPr>
        <p:spPr>
          <a:xfrm>
            <a:off x="7064241" y="2083348"/>
            <a:ext cx="4111759" cy="646331"/>
          </a:xfrm>
          <a:prstGeom prst="rect">
            <a:avLst/>
          </a:prstGeom>
          <a:solidFill>
            <a:srgbClr val="FFFFFF">
              <a:alpha val="89804"/>
            </a:srgbClr>
          </a:solidFill>
        </p:spPr>
        <p:txBody>
          <a:bodyPr wrap="square" lIns="91440" tIns="45720" rIns="91440" bIns="45720" rtlCol="0" anchor="t">
            <a:spAutoFit/>
          </a:body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Outsource!</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B5C233B1-3F0F-C858-40B7-FB51A243ACC1}"/>
              </a:ext>
            </a:extLst>
          </p:cNvPr>
          <p:cNvSpPr txBox="1"/>
          <p:nvPr/>
        </p:nvSpPr>
        <p:spPr>
          <a:xfrm>
            <a:off x="7064240" y="2870893"/>
            <a:ext cx="4111759" cy="646331"/>
          </a:xfrm>
          <a:prstGeom prst="rect">
            <a:avLst/>
          </a:prstGeom>
          <a:solidFill>
            <a:srgbClr val="FFFFFF">
              <a:alpha val="89804"/>
            </a:srgbClr>
          </a:solidFill>
        </p:spPr>
        <p:txBody>
          <a:bodyPr wrap="square" lIns="91440" tIns="45720" rIns="91440" bIns="45720" rtlCol="0" anchor="t">
            <a:spAutoFit/>
          </a:body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Paired discussion</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BA8FE736-8DA5-AB38-7D16-AF29CEA5133F}"/>
              </a:ext>
            </a:extLst>
          </p:cNvPr>
          <p:cNvSpPr txBox="1"/>
          <p:nvPr/>
        </p:nvSpPr>
        <p:spPr>
          <a:xfrm>
            <a:off x="7064240" y="3658438"/>
            <a:ext cx="4111759" cy="1754326"/>
          </a:xfrm>
          <a:prstGeom prst="rect">
            <a:avLst/>
          </a:prstGeom>
          <a:solidFill>
            <a:srgbClr val="FFFFFF">
              <a:alpha val="89804"/>
            </a:srgbClr>
          </a:solidFill>
        </p:spPr>
        <p:txBody>
          <a:bodyPr wrap="square" lIns="91440" tIns="45720" rIns="91440" bIns="45720" rtlCol="0" anchor="t">
            <a:spAutoFit/>
          </a:body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Encourage study groups </a:t>
            </a:r>
            <a:r>
              <a:rPr lang="en-US" sz="3600" dirty="0">
                <a:effectLst/>
                <a:latin typeface="Helvetica" panose="020B0604020202020204" pitchFamily="34" charset="0"/>
                <a:ea typeface="Calibri" panose="020F0502020204030204" pitchFamily="34" charset="0"/>
                <a:cs typeface="Helvetica" panose="020B0604020202020204" pitchFamily="34" charset="0"/>
              </a:rPr>
              <a:t>(</a:t>
            </a:r>
            <a:r>
              <a:rPr lang="en-US" sz="3600" dirty="0" err="1">
                <a:effectLst/>
                <a:latin typeface="Helvetica" panose="020B0604020202020204" pitchFamily="34" charset="0"/>
                <a:ea typeface="Calibri" panose="020F0502020204030204" pitchFamily="34" charset="0"/>
                <a:cs typeface="Helvetica" panose="020B0604020202020204" pitchFamily="34" charset="0"/>
              </a:rPr>
              <a:t>Kuh</a:t>
            </a:r>
            <a:r>
              <a:rPr lang="en-US" sz="3600" dirty="0">
                <a:effectLst/>
                <a:latin typeface="Helvetica" panose="020B0604020202020204" pitchFamily="34" charset="0"/>
                <a:ea typeface="Calibri" panose="020F0502020204030204" pitchFamily="34" charset="0"/>
                <a:cs typeface="Helvetica" panose="020B0604020202020204" pitchFamily="34" charset="0"/>
              </a:rPr>
              <a:t> et al., 2017)</a:t>
            </a:r>
          </a:p>
        </p:txBody>
      </p:sp>
      <p:sp>
        <p:nvSpPr>
          <p:cNvPr id="10" name="TextBox 9">
            <a:extLst>
              <a:ext uri="{FF2B5EF4-FFF2-40B4-BE49-F238E27FC236}">
                <a16:creationId xmlns:a16="http://schemas.microsoft.com/office/drawing/2014/main" id="{3EE19969-FE40-E23F-7BEC-42945E4B0E68}"/>
              </a:ext>
            </a:extLst>
          </p:cNvPr>
          <p:cNvSpPr txBox="1"/>
          <p:nvPr/>
        </p:nvSpPr>
        <p:spPr>
          <a:xfrm>
            <a:off x="7064240" y="5557366"/>
            <a:ext cx="4111759" cy="646331"/>
          </a:xfrm>
          <a:prstGeom prst="rect">
            <a:avLst/>
          </a:prstGeom>
          <a:solidFill>
            <a:srgbClr val="FFFFFF">
              <a:alpha val="89804"/>
            </a:srgbClr>
          </a:solidFill>
        </p:spPr>
        <p:txBody>
          <a:bodyPr wrap="square" lIns="91440" tIns="45720" rIns="91440" bIns="45720" rtlCol="0" anchor="t">
            <a:spAutoFit/>
          </a:bodyPr>
          <a:lstStyle/>
          <a:p>
            <a:pPr marL="0" marR="0">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Use Starfish</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25974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bench&#10;&#10;Description automatically generated with low confidence">
            <a:extLst>
              <a:ext uri="{FF2B5EF4-FFF2-40B4-BE49-F238E27FC236}">
                <a16:creationId xmlns:a16="http://schemas.microsoft.com/office/drawing/2014/main" id="{236BFB27-04D8-37A3-098D-715DF83C42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440" y="0"/>
            <a:ext cx="12188952" cy="6858000"/>
          </a:xfrm>
          <a:prstGeom prst="rect">
            <a:avLst/>
          </a:prstGeom>
        </p:spPr>
      </p:pic>
      <p:sp>
        <p:nvSpPr>
          <p:cNvPr id="8" name="TextBox 7">
            <a:extLst>
              <a:ext uri="{FF2B5EF4-FFF2-40B4-BE49-F238E27FC236}">
                <a16:creationId xmlns:a16="http://schemas.microsoft.com/office/drawing/2014/main" id="{B5EB7F56-B4F2-4000-AB26-C8C36B6F9955}"/>
              </a:ext>
            </a:extLst>
          </p:cNvPr>
          <p:cNvSpPr txBox="1"/>
          <p:nvPr/>
        </p:nvSpPr>
        <p:spPr>
          <a:xfrm>
            <a:off x="2611370" y="3415437"/>
            <a:ext cx="6969259" cy="1754326"/>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panose="020B0604020202020204" pitchFamily="34" charset="0"/>
                <a:ea typeface="Calibri" panose="020F0502020204030204" pitchFamily="34" charset="0"/>
                <a:cs typeface="Helvetica" panose="020B0604020202020204" pitchFamily="34" charset="0"/>
              </a:rPr>
              <a:t>What </a:t>
            </a:r>
            <a:r>
              <a:rPr lang="en-US" sz="3600" b="1" dirty="0">
                <a:effectLst/>
                <a:latin typeface="Helvetica" panose="020B0604020202020204" pitchFamily="34" charset="0"/>
                <a:ea typeface="Calibri" panose="020F0502020204030204" pitchFamily="34" charset="0"/>
                <a:cs typeface="Helvetica" panose="020B0604020202020204" pitchFamily="34" charset="0"/>
              </a:rPr>
              <a:t>strategies for connecting students to campus sound easy to implement?</a:t>
            </a:r>
            <a:endParaRPr lang="en-US" sz="36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34968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in a chair&#10;&#10;Description automatically generated with medium confidence">
            <a:extLst>
              <a:ext uri="{FF2B5EF4-FFF2-40B4-BE49-F238E27FC236}">
                <a16:creationId xmlns:a16="http://schemas.microsoft.com/office/drawing/2014/main" id="{FB328ABA-8954-4A0A-1D53-6578522C47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D56E2F6-69E7-09D3-35CF-7C9AC7854FE8}"/>
              </a:ext>
            </a:extLst>
          </p:cNvPr>
          <p:cNvSpPr txBox="1"/>
          <p:nvPr/>
        </p:nvSpPr>
        <p:spPr>
          <a:xfrm>
            <a:off x="801941" y="4368189"/>
            <a:ext cx="4265359" cy="1200329"/>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cs typeface="Helvetica"/>
              </a:rPr>
              <a:t>Another teaching story!</a:t>
            </a:r>
          </a:p>
        </p:txBody>
      </p:sp>
    </p:spTree>
    <p:extLst>
      <p:ext uri="{BB962C8B-B14F-4D97-AF65-F5344CB8AC3E}">
        <p14:creationId xmlns:p14="http://schemas.microsoft.com/office/powerpoint/2010/main" val="243668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with medium confidence">
            <a:extLst>
              <a:ext uri="{FF2B5EF4-FFF2-40B4-BE49-F238E27FC236}">
                <a16:creationId xmlns:a16="http://schemas.microsoft.com/office/drawing/2014/main" id="{5C4A99FF-8512-1D20-D6CC-4771E2B2DC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A771E6FF-5560-4A77-BDEA-AAB2DD55FCBF}"/>
              </a:ext>
            </a:extLst>
          </p:cNvPr>
          <p:cNvSpPr txBox="1"/>
          <p:nvPr/>
        </p:nvSpPr>
        <p:spPr>
          <a:xfrm>
            <a:off x="560641" y="3105834"/>
            <a:ext cx="4265359" cy="646331"/>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cs typeface="Helvetica"/>
              </a:rPr>
              <a:t>A teaching story</a:t>
            </a:r>
            <a:endParaRPr lang="en-US" sz="3600" b="1" i="0" dirty="0">
              <a:effectLst/>
              <a:latin typeface="Helvetica"/>
              <a:cs typeface="Helvetica"/>
            </a:endParaRPr>
          </a:p>
        </p:txBody>
      </p:sp>
    </p:spTree>
    <p:extLst>
      <p:ext uri="{BB962C8B-B14F-4D97-AF65-F5344CB8AC3E}">
        <p14:creationId xmlns:p14="http://schemas.microsoft.com/office/powerpoint/2010/main" val="426362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with medium confidence">
            <a:extLst>
              <a:ext uri="{FF2B5EF4-FFF2-40B4-BE49-F238E27FC236}">
                <a16:creationId xmlns:a16="http://schemas.microsoft.com/office/drawing/2014/main" id="{0B851D39-DA7E-EF1F-1C92-06C39AFA0F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6" name="TextBox 5">
            <a:extLst>
              <a:ext uri="{FF2B5EF4-FFF2-40B4-BE49-F238E27FC236}">
                <a16:creationId xmlns:a16="http://schemas.microsoft.com/office/drawing/2014/main" id="{CD56E2F6-69E7-09D3-35CF-7C9AC7854FE8}"/>
              </a:ext>
            </a:extLst>
          </p:cNvPr>
          <p:cNvSpPr txBox="1"/>
          <p:nvPr/>
        </p:nvSpPr>
        <p:spPr>
          <a:xfrm>
            <a:off x="687640" y="812189"/>
            <a:ext cx="6602159" cy="646331"/>
          </a:xfrm>
          <a:prstGeom prst="rect">
            <a:avLst/>
          </a:prstGeom>
          <a:solidFill>
            <a:srgbClr val="FFFFFF">
              <a:alpha val="89804"/>
            </a:srgbClr>
          </a:solidFill>
        </p:spPr>
        <p:txBody>
          <a:bodyPr wrap="square" lIns="91440" tIns="45720" rIns="91440" bIns="45720" rtlCol="0" anchor="t">
            <a:spAutoFit/>
          </a:bodyPr>
          <a:lstStyle/>
          <a:p>
            <a:r>
              <a:rPr lang="en-US" sz="3600" b="1" dirty="0">
                <a:latin typeface="Helvetica"/>
                <a:cs typeface="Helvetica"/>
              </a:rPr>
              <a:t>Require student involvement</a:t>
            </a:r>
          </a:p>
        </p:txBody>
      </p:sp>
      <p:sp>
        <p:nvSpPr>
          <p:cNvPr id="7" name="TextBox 6">
            <a:extLst>
              <a:ext uri="{FF2B5EF4-FFF2-40B4-BE49-F238E27FC236}">
                <a16:creationId xmlns:a16="http://schemas.microsoft.com/office/drawing/2014/main" id="{D499B5FF-68C9-EDBC-901F-74C8048BACDE}"/>
              </a:ext>
            </a:extLst>
          </p:cNvPr>
          <p:cNvSpPr txBox="1"/>
          <p:nvPr/>
        </p:nvSpPr>
        <p:spPr>
          <a:xfrm>
            <a:off x="687640" y="3834789"/>
            <a:ext cx="6602159" cy="1754326"/>
          </a:xfrm>
          <a:prstGeom prst="rect">
            <a:avLst/>
          </a:prstGeom>
          <a:solidFill>
            <a:srgbClr val="FFFFFF">
              <a:alpha val="89804"/>
            </a:srgbClr>
          </a:solidFill>
        </p:spPr>
        <p:txBody>
          <a:bodyPr wrap="square" lIns="91440" tIns="45720" rIns="91440" bIns="45720" rtlCol="0" anchor="t">
            <a:spAutoFit/>
          </a:bodyPr>
          <a:lstStyle/>
          <a:p>
            <a:pPr marL="571500" indent="-571500">
              <a:buFont typeface="Arial" panose="020B0604020202020204" pitchFamily="34" charset="0"/>
              <a:buChar char="•"/>
            </a:pPr>
            <a:r>
              <a:rPr lang="en-US" sz="3600" b="1" dirty="0">
                <a:latin typeface="Helvetica"/>
                <a:cs typeface="Helvetica"/>
              </a:rPr>
              <a:t>One event for 20 minutes</a:t>
            </a:r>
          </a:p>
          <a:p>
            <a:pPr marL="571500" indent="-571500">
              <a:buFont typeface="Arial" panose="020B0604020202020204" pitchFamily="34" charset="0"/>
              <a:buChar char="•"/>
            </a:pPr>
            <a:r>
              <a:rPr lang="en-US" sz="3600" b="1" dirty="0">
                <a:latin typeface="Helvetica"/>
                <a:cs typeface="Helvetica"/>
              </a:rPr>
              <a:t>Visit an Excel Center</a:t>
            </a:r>
          </a:p>
          <a:p>
            <a:pPr marL="571500" indent="-571500">
              <a:buFont typeface="Arial" panose="020B0604020202020204" pitchFamily="34" charset="0"/>
              <a:buChar char="•"/>
            </a:pPr>
            <a:r>
              <a:rPr lang="en-US" sz="3600" b="1" dirty="0">
                <a:latin typeface="Helvetica"/>
                <a:cs typeface="Helvetica"/>
              </a:rPr>
              <a:t>Connect with a professor</a:t>
            </a:r>
          </a:p>
        </p:txBody>
      </p:sp>
    </p:spTree>
    <p:extLst>
      <p:ext uri="{BB962C8B-B14F-4D97-AF65-F5344CB8AC3E}">
        <p14:creationId xmlns:p14="http://schemas.microsoft.com/office/powerpoint/2010/main" val="368641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orking on the computer&#10;&#10;Description automatically generated with medium confidence">
            <a:extLst>
              <a:ext uri="{FF2B5EF4-FFF2-40B4-BE49-F238E27FC236}">
                <a16:creationId xmlns:a16="http://schemas.microsoft.com/office/drawing/2014/main" id="{D94BB471-A8D1-95F0-8314-0AF3A48C44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6"/>
          <a:stretch/>
        </p:blipFill>
        <p:spPr>
          <a:xfrm>
            <a:off x="0" y="0"/>
            <a:ext cx="12192000" cy="6858000"/>
          </a:xfrm>
          <a:prstGeom prst="rect">
            <a:avLst/>
          </a:prstGeom>
        </p:spPr>
      </p:pic>
      <p:sp>
        <p:nvSpPr>
          <p:cNvPr id="6" name="TextBox 5">
            <a:extLst>
              <a:ext uri="{FF2B5EF4-FFF2-40B4-BE49-F238E27FC236}">
                <a16:creationId xmlns:a16="http://schemas.microsoft.com/office/drawing/2014/main" id="{CD56E2F6-69E7-09D3-35CF-7C9AC7854FE8}"/>
              </a:ext>
            </a:extLst>
          </p:cNvPr>
          <p:cNvSpPr txBox="1"/>
          <p:nvPr/>
        </p:nvSpPr>
        <p:spPr>
          <a:xfrm>
            <a:off x="6351839" y="1625854"/>
            <a:ext cx="5471862" cy="646331"/>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cs typeface="Helvetica"/>
              </a:rPr>
              <a:t>At-risk students</a:t>
            </a:r>
          </a:p>
        </p:txBody>
      </p:sp>
      <p:sp>
        <p:nvSpPr>
          <p:cNvPr id="7" name="TextBox 6">
            <a:extLst>
              <a:ext uri="{FF2B5EF4-FFF2-40B4-BE49-F238E27FC236}">
                <a16:creationId xmlns:a16="http://schemas.microsoft.com/office/drawing/2014/main" id="{D499B5FF-68C9-EDBC-901F-74C8048BACDE}"/>
              </a:ext>
            </a:extLst>
          </p:cNvPr>
          <p:cNvSpPr txBox="1"/>
          <p:nvPr/>
        </p:nvSpPr>
        <p:spPr>
          <a:xfrm>
            <a:off x="6351840" y="2811629"/>
            <a:ext cx="5471861" cy="1754326"/>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cs typeface="Helvetica"/>
              </a:rPr>
              <a:t>What students are at risk in your discipline? In your teaching?</a:t>
            </a:r>
          </a:p>
        </p:txBody>
      </p:sp>
    </p:spTree>
    <p:extLst>
      <p:ext uri="{BB962C8B-B14F-4D97-AF65-F5344CB8AC3E}">
        <p14:creationId xmlns:p14="http://schemas.microsoft.com/office/powerpoint/2010/main" val="30841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over a city&#10;&#10;Description automatically generated with medium confidence">
            <a:extLst>
              <a:ext uri="{FF2B5EF4-FFF2-40B4-BE49-F238E27FC236}">
                <a16:creationId xmlns:a16="http://schemas.microsoft.com/office/drawing/2014/main" id="{E26C73F1-D732-D065-B617-7DA775D3C6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6" name="TextBox 5">
            <a:extLst>
              <a:ext uri="{FF2B5EF4-FFF2-40B4-BE49-F238E27FC236}">
                <a16:creationId xmlns:a16="http://schemas.microsoft.com/office/drawing/2014/main" id="{CD56E2F6-69E7-09D3-35CF-7C9AC7854FE8}"/>
              </a:ext>
            </a:extLst>
          </p:cNvPr>
          <p:cNvSpPr txBox="1"/>
          <p:nvPr/>
        </p:nvSpPr>
        <p:spPr>
          <a:xfrm>
            <a:off x="3227639" y="2852088"/>
            <a:ext cx="5471862" cy="646331"/>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cs typeface="Helvetica"/>
              </a:rPr>
              <a:t>Thank you!</a:t>
            </a:r>
          </a:p>
        </p:txBody>
      </p:sp>
      <p:sp>
        <p:nvSpPr>
          <p:cNvPr id="7" name="TextBox 6">
            <a:extLst>
              <a:ext uri="{FF2B5EF4-FFF2-40B4-BE49-F238E27FC236}">
                <a16:creationId xmlns:a16="http://schemas.microsoft.com/office/drawing/2014/main" id="{D499B5FF-68C9-EDBC-901F-74C8048BACDE}"/>
              </a:ext>
            </a:extLst>
          </p:cNvPr>
          <p:cNvSpPr txBox="1"/>
          <p:nvPr/>
        </p:nvSpPr>
        <p:spPr>
          <a:xfrm>
            <a:off x="3227639" y="3831881"/>
            <a:ext cx="5471861" cy="1200329"/>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cs typeface="Helvetica"/>
              </a:rPr>
              <a:t>Ann Amicucci: aamicucc@uccs.edu </a:t>
            </a:r>
          </a:p>
        </p:txBody>
      </p:sp>
    </p:spTree>
    <p:extLst>
      <p:ext uri="{BB962C8B-B14F-4D97-AF65-F5344CB8AC3E}">
        <p14:creationId xmlns:p14="http://schemas.microsoft.com/office/powerpoint/2010/main" val="1121373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6AE75-CF3D-9330-4827-D7FE02054F1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8900"/>
            <a:ext cx="12161520" cy="6946900"/>
          </a:xfrm>
          <a:prstGeom prst="rect">
            <a:avLst/>
          </a:prstGeom>
        </p:spPr>
      </p:pic>
      <p:sp>
        <p:nvSpPr>
          <p:cNvPr id="8" name="TextBox 7">
            <a:extLst>
              <a:ext uri="{FF2B5EF4-FFF2-40B4-BE49-F238E27FC236}">
                <a16:creationId xmlns:a16="http://schemas.microsoft.com/office/drawing/2014/main" id="{B5EB7F56-B4F2-4000-AB26-C8C36B6F9955}"/>
              </a:ext>
            </a:extLst>
          </p:cNvPr>
          <p:cNvSpPr txBox="1"/>
          <p:nvPr/>
        </p:nvSpPr>
        <p:spPr>
          <a:xfrm>
            <a:off x="4711700" y="181957"/>
            <a:ext cx="7143222" cy="6494085"/>
          </a:xfrm>
          <a:prstGeom prst="rect">
            <a:avLst/>
          </a:prstGeom>
          <a:solidFill>
            <a:srgbClr val="FFFFFF">
              <a:alpha val="89804"/>
            </a:srgbClr>
          </a:solidFill>
        </p:spPr>
        <p:txBody>
          <a:bodyPr wrap="square" lIns="91440" tIns="45720" rIns="91440" bIns="45720" rtlCol="0" anchor="t">
            <a:spAutoFit/>
          </a:bodyPr>
          <a:lstStyle/>
          <a:p>
            <a:r>
              <a:rPr lang="en-US" sz="1600" dirty="0">
                <a:latin typeface="Helvetica"/>
                <a:cs typeface="Helvetica"/>
              </a:rPr>
              <a:t>Photo credits: </a:t>
            </a:r>
          </a:p>
          <a:p>
            <a:r>
              <a:rPr lang="en-US" sz="1600" dirty="0">
                <a:latin typeface="Helvetica"/>
                <a:cs typeface="Helvetica"/>
              </a:rPr>
              <a:t>UCCS campus and Pikes Peak: Jeffrey M Foster</a:t>
            </a:r>
          </a:p>
          <a:p>
            <a:r>
              <a:rPr lang="en-US" sz="1600" dirty="0">
                <a:latin typeface="Helvetica"/>
                <a:cs typeface="Helvetica"/>
              </a:rPr>
              <a:t>Students in classroom</a:t>
            </a:r>
            <a:r>
              <a:rPr lang="en-US" sz="1600" dirty="0">
                <a:latin typeface="Helvetica" panose="020B0604020202020204" pitchFamily="34" charset="0"/>
                <a:cs typeface="Helvetica" panose="020B0604020202020204" pitchFamily="34" charset="0"/>
              </a:rPr>
              <a:t>: </a:t>
            </a:r>
            <a:r>
              <a:rPr lang="en-US" sz="1600" b="0" i="0" dirty="0">
                <a:effectLst/>
                <a:latin typeface="Helvetica" panose="020B0604020202020204" pitchFamily="34" charset="0"/>
                <a:cs typeface="Helvetica" panose="020B0604020202020204" pitchFamily="34" charset="0"/>
              </a:rPr>
              <a:t>Allison </a:t>
            </a:r>
            <a:r>
              <a:rPr lang="en-US" sz="1600" b="0" i="0" dirty="0" err="1">
                <a:effectLst/>
                <a:latin typeface="Helvetica" panose="020B0604020202020204" pitchFamily="34" charset="0"/>
                <a:cs typeface="Helvetica" panose="020B0604020202020204" pitchFamily="34" charset="0"/>
              </a:rPr>
              <a:t>Daniell</a:t>
            </a:r>
            <a:r>
              <a:rPr lang="en-US" sz="1600" b="0" i="0" dirty="0">
                <a:effectLst/>
                <a:latin typeface="Helvetica" panose="020B0604020202020204" pitchFamily="34" charset="0"/>
                <a:cs typeface="Helvetica" panose="020B0604020202020204" pitchFamily="34" charset="0"/>
              </a:rPr>
              <a:t> </a:t>
            </a:r>
            <a:r>
              <a:rPr lang="en-US" sz="1600" b="0" i="0" dirty="0" err="1">
                <a:effectLst/>
                <a:latin typeface="Helvetica" panose="020B0604020202020204" pitchFamily="34" charset="0"/>
                <a:cs typeface="Helvetica" panose="020B0604020202020204" pitchFamily="34" charset="0"/>
              </a:rPr>
              <a:t>Moix</a:t>
            </a:r>
            <a:endParaRPr lang="en-US" sz="1600" b="0" i="0" dirty="0">
              <a:effectLst/>
              <a:latin typeface="Helvetica" panose="020B0604020202020204" pitchFamily="34" charset="0"/>
              <a:cs typeface="Helvetica" panose="020B0604020202020204" pitchFamily="34" charset="0"/>
            </a:endParaRPr>
          </a:p>
          <a:p>
            <a:r>
              <a:rPr lang="en-US" sz="1600" dirty="0">
                <a:latin typeface="Helvetica"/>
                <a:cs typeface="Helvetica"/>
              </a:rPr>
              <a:t>Residence halls: Jeffrey M Foster</a:t>
            </a:r>
          </a:p>
          <a:p>
            <a:r>
              <a:rPr lang="en-US" sz="1600" dirty="0">
                <a:latin typeface="Helvetica"/>
                <a:cs typeface="Helvetica"/>
              </a:rPr>
              <a:t>Tava Trail dirt trail: Allison </a:t>
            </a:r>
            <a:r>
              <a:rPr lang="en-US" sz="1600" dirty="0" err="1">
                <a:latin typeface="Helvetica"/>
                <a:cs typeface="Helvetica"/>
              </a:rPr>
              <a:t>Daniell</a:t>
            </a:r>
            <a:r>
              <a:rPr lang="en-US" sz="1600" dirty="0">
                <a:latin typeface="Helvetica"/>
                <a:cs typeface="Helvetica"/>
              </a:rPr>
              <a:t> Moix</a:t>
            </a:r>
          </a:p>
          <a:p>
            <a:r>
              <a:rPr lang="en-US" sz="1600" dirty="0">
                <a:latin typeface="Helvetica"/>
                <a:cs typeface="Helvetica"/>
              </a:rPr>
              <a:t>Library clocktower: Savannah Waggoner</a:t>
            </a:r>
          </a:p>
          <a:p>
            <a:r>
              <a:rPr lang="en-US" sz="1600" dirty="0">
                <a:latin typeface="Helvetica"/>
                <a:cs typeface="Helvetica"/>
              </a:rPr>
              <a:t>Pikes Peak through trees: Jeffrey M Foster</a:t>
            </a:r>
          </a:p>
          <a:p>
            <a:r>
              <a:rPr lang="en-US" sz="1600" dirty="0">
                <a:latin typeface="Helvetica"/>
                <a:cs typeface="Helvetica"/>
              </a:rPr>
              <a:t>Two students on laptops: </a:t>
            </a:r>
            <a:r>
              <a:rPr lang="en-US" sz="1600" dirty="0" err="1">
                <a:latin typeface="Helvetica"/>
                <a:cs typeface="Helvetica"/>
              </a:rPr>
              <a:t>Chayce</a:t>
            </a:r>
            <a:r>
              <a:rPr lang="en-US" sz="1600" dirty="0">
                <a:latin typeface="Helvetica"/>
                <a:cs typeface="Helvetica"/>
              </a:rPr>
              <a:t> </a:t>
            </a:r>
            <a:r>
              <a:rPr lang="en-US" sz="1600" dirty="0" err="1">
                <a:latin typeface="Helvetica"/>
                <a:cs typeface="Helvetica"/>
              </a:rPr>
              <a:t>Lanphear</a:t>
            </a:r>
            <a:endParaRPr lang="en-US" sz="1600" dirty="0">
              <a:latin typeface="Helvetica"/>
              <a:cs typeface="Helvetica"/>
            </a:endParaRPr>
          </a:p>
          <a:p>
            <a:r>
              <a:rPr lang="en-US" sz="1600" dirty="0">
                <a:latin typeface="Helvetica" panose="020B0604020202020204" pitchFamily="34" charset="0"/>
                <a:cs typeface="Helvetica" panose="020B0604020202020204" pitchFamily="34" charset="0"/>
              </a:rPr>
              <a:t>Janice Thorpe teaching: uncredited</a:t>
            </a:r>
          </a:p>
          <a:p>
            <a:r>
              <a:rPr lang="en-US" sz="1600" dirty="0">
                <a:latin typeface="Helvetica"/>
                <a:cs typeface="Helvetica"/>
              </a:rPr>
              <a:t>Clyde mascot at table: Jeffrey M Foster</a:t>
            </a:r>
          </a:p>
          <a:p>
            <a:r>
              <a:rPr lang="en-US" sz="1600" dirty="0">
                <a:latin typeface="Helvetica"/>
                <a:cs typeface="Helvetica"/>
              </a:rPr>
              <a:t>Military </a:t>
            </a:r>
            <a:r>
              <a:rPr lang="en-US" sz="1600" dirty="0">
                <a:latin typeface="Helvetica" panose="020B0604020202020204" pitchFamily="34" charset="0"/>
                <a:cs typeface="Helvetica" panose="020B0604020202020204" pitchFamily="34" charset="0"/>
              </a:rPr>
              <a:t>students: </a:t>
            </a:r>
            <a:r>
              <a:rPr lang="en-US" sz="1600" b="0" i="0" dirty="0">
                <a:effectLst/>
                <a:latin typeface="Helvetica" panose="020B0604020202020204" pitchFamily="34" charset="0"/>
                <a:cs typeface="Helvetica" panose="020B0604020202020204" pitchFamily="34" charset="0"/>
              </a:rPr>
              <a:t>Emma </a:t>
            </a:r>
            <a:r>
              <a:rPr lang="en-US" sz="1600" b="0" i="0" dirty="0" err="1">
                <a:effectLst/>
                <a:latin typeface="Helvetica" panose="020B0604020202020204" pitchFamily="34" charset="0"/>
                <a:cs typeface="Helvetica" panose="020B0604020202020204" pitchFamily="34" charset="0"/>
              </a:rPr>
              <a:t>Quinlyn</a:t>
            </a:r>
            <a:endParaRPr lang="en-US" sz="1600" b="0" i="0" dirty="0">
              <a:effectLst/>
              <a:latin typeface="Helvetica" panose="020B0604020202020204" pitchFamily="34" charset="0"/>
              <a:cs typeface="Helvetica" panose="020B0604020202020204" pitchFamily="34" charset="0"/>
            </a:endParaRPr>
          </a:p>
          <a:p>
            <a:r>
              <a:rPr lang="en-US" sz="1600" dirty="0">
                <a:latin typeface="Helvetica"/>
                <a:cs typeface="Helvetica"/>
              </a:rPr>
              <a:t>Library with flowers: Jeffrey M Foster</a:t>
            </a:r>
          </a:p>
          <a:p>
            <a:r>
              <a:rPr lang="en-US" sz="1600" dirty="0">
                <a:latin typeface="Helvetica"/>
                <a:cs typeface="Helvetica"/>
              </a:rPr>
              <a:t>Students in classroom</a:t>
            </a:r>
            <a:r>
              <a:rPr lang="en-US" sz="1600" dirty="0">
                <a:latin typeface="Helvetica" panose="020B0604020202020204" pitchFamily="34" charset="0"/>
                <a:cs typeface="Helvetica" panose="020B0604020202020204" pitchFamily="34" charset="0"/>
              </a:rPr>
              <a:t>: </a:t>
            </a:r>
            <a:r>
              <a:rPr lang="en-US" sz="1600" b="0" i="0" dirty="0">
                <a:effectLst/>
                <a:latin typeface="Helvetica" panose="020B0604020202020204" pitchFamily="34" charset="0"/>
                <a:cs typeface="Helvetica" panose="020B0604020202020204" pitchFamily="34" charset="0"/>
              </a:rPr>
              <a:t>Allison </a:t>
            </a:r>
            <a:r>
              <a:rPr lang="en-US" sz="1600" b="0" i="0" dirty="0" err="1">
                <a:effectLst/>
                <a:latin typeface="Helvetica" panose="020B0604020202020204" pitchFamily="34" charset="0"/>
                <a:cs typeface="Helvetica" panose="020B0604020202020204" pitchFamily="34" charset="0"/>
              </a:rPr>
              <a:t>Daniell</a:t>
            </a:r>
            <a:r>
              <a:rPr lang="en-US" sz="1600" b="0" i="0" dirty="0">
                <a:effectLst/>
                <a:latin typeface="Helvetica" panose="020B0604020202020204" pitchFamily="34" charset="0"/>
                <a:cs typeface="Helvetica" panose="020B0604020202020204" pitchFamily="34" charset="0"/>
              </a:rPr>
              <a:t> </a:t>
            </a:r>
            <a:r>
              <a:rPr lang="en-US" sz="1600" b="0" i="0" dirty="0" err="1">
                <a:effectLst/>
                <a:latin typeface="Helvetica" panose="020B0604020202020204" pitchFamily="34" charset="0"/>
                <a:cs typeface="Helvetica" panose="020B0604020202020204" pitchFamily="34" charset="0"/>
              </a:rPr>
              <a:t>Moix</a:t>
            </a:r>
            <a:endParaRPr lang="en-US" sz="1600" b="0" i="0" dirty="0">
              <a:effectLst/>
              <a:latin typeface="Helvetica" panose="020B0604020202020204" pitchFamily="34" charset="0"/>
              <a:cs typeface="Helvetica" panose="020B0604020202020204" pitchFamily="34" charset="0"/>
            </a:endParaRPr>
          </a:p>
          <a:p>
            <a:r>
              <a:rPr lang="en-US" sz="1600" dirty="0">
                <a:latin typeface="Helvetica"/>
                <a:cs typeface="Helvetica"/>
              </a:rPr>
              <a:t>Student’s hands on laptop: Jeffrey M Foster</a:t>
            </a:r>
          </a:p>
          <a:p>
            <a:r>
              <a:rPr lang="en-US" sz="1600" dirty="0">
                <a:latin typeface="Helvetica"/>
                <a:cs typeface="Helvetica"/>
              </a:rPr>
              <a:t>Student reading paper: Allison </a:t>
            </a:r>
            <a:r>
              <a:rPr lang="en-US" sz="1600" dirty="0" err="1">
                <a:latin typeface="Helvetica"/>
                <a:cs typeface="Helvetica"/>
              </a:rPr>
              <a:t>Daniell</a:t>
            </a:r>
            <a:r>
              <a:rPr lang="en-US" sz="1600" dirty="0">
                <a:latin typeface="Helvetica"/>
                <a:cs typeface="Helvetica"/>
              </a:rPr>
              <a:t> </a:t>
            </a:r>
            <a:r>
              <a:rPr lang="en-US" sz="1600" dirty="0" err="1">
                <a:latin typeface="Helvetica"/>
                <a:cs typeface="Helvetica"/>
              </a:rPr>
              <a:t>Moix</a:t>
            </a:r>
            <a:endParaRPr lang="en-US" sz="1600" dirty="0">
              <a:latin typeface="Helvetica"/>
              <a:cs typeface="Helvetica"/>
            </a:endParaRPr>
          </a:p>
          <a:p>
            <a:r>
              <a:rPr lang="en-US" sz="1600" dirty="0">
                <a:latin typeface="Helvetica"/>
                <a:cs typeface="Helvetica"/>
              </a:rPr>
              <a:t>Biker in front of Main Hall: Jeffrey M Foster</a:t>
            </a:r>
          </a:p>
          <a:p>
            <a:r>
              <a:rPr lang="en-US" sz="1600" dirty="0">
                <a:latin typeface="Helvetica"/>
                <a:cs typeface="Helvetica"/>
              </a:rPr>
              <a:t>Sunset behind campus building: Jeffrey M Foster</a:t>
            </a:r>
          </a:p>
          <a:p>
            <a:r>
              <a:rPr lang="en-US" sz="1600" dirty="0">
                <a:latin typeface="Helvetica"/>
                <a:cs typeface="Helvetica"/>
              </a:rPr>
              <a:t>Students eating outside: Gabby Hensley</a:t>
            </a:r>
          </a:p>
          <a:p>
            <a:r>
              <a:rPr lang="en-US" sz="1600" dirty="0">
                <a:latin typeface="Helvetica"/>
                <a:cs typeface="Helvetica"/>
              </a:rPr>
              <a:t>Student group outside: Jeffrey M Foster</a:t>
            </a:r>
          </a:p>
          <a:p>
            <a:r>
              <a:rPr lang="en-US" sz="1600" dirty="0">
                <a:latin typeface="Helvetica"/>
                <a:cs typeface="Helvetica"/>
              </a:rPr>
              <a:t>Student in library: Allison </a:t>
            </a:r>
            <a:r>
              <a:rPr lang="en-US" sz="1600" dirty="0" err="1">
                <a:latin typeface="Helvetica"/>
                <a:cs typeface="Helvetica"/>
              </a:rPr>
              <a:t>Daniell</a:t>
            </a:r>
            <a:r>
              <a:rPr lang="en-US" sz="1600" dirty="0">
                <a:latin typeface="Helvetica"/>
                <a:cs typeface="Helvetica"/>
              </a:rPr>
              <a:t> </a:t>
            </a:r>
            <a:r>
              <a:rPr lang="en-US" sz="1600" dirty="0" err="1">
                <a:latin typeface="Helvetica"/>
                <a:cs typeface="Helvetica"/>
              </a:rPr>
              <a:t>Moix</a:t>
            </a:r>
            <a:endParaRPr lang="en-US" sz="1600" dirty="0">
              <a:latin typeface="Helvetica"/>
              <a:cs typeface="Helvetica"/>
            </a:endParaRPr>
          </a:p>
          <a:p>
            <a:r>
              <a:rPr lang="en-US" sz="1600" dirty="0">
                <a:latin typeface="Helvetica"/>
                <a:cs typeface="Helvetica"/>
              </a:rPr>
              <a:t>Students standing outside: Savannah Waggoner</a:t>
            </a:r>
          </a:p>
          <a:p>
            <a:r>
              <a:rPr lang="en-US" sz="1600" dirty="0">
                <a:latin typeface="Helvetica"/>
                <a:cs typeface="Helvetica"/>
              </a:rPr>
              <a:t>Student on laptop: Gabby Hensley</a:t>
            </a:r>
          </a:p>
          <a:p>
            <a:r>
              <a:rPr lang="en-US" sz="1600" dirty="0">
                <a:latin typeface="Helvetica"/>
                <a:cs typeface="Helvetica"/>
              </a:rPr>
              <a:t>Rainbow over campus: Jeffrey M Foster</a:t>
            </a:r>
          </a:p>
          <a:p>
            <a:r>
              <a:rPr lang="en-US" sz="1600" dirty="0">
                <a:latin typeface="Helvetica"/>
                <a:cs typeface="Helvetica"/>
              </a:rPr>
              <a:t>Library at night: Jeffrey M Foster</a:t>
            </a:r>
          </a:p>
          <a:p>
            <a:r>
              <a:rPr lang="en-US" sz="1600" dirty="0">
                <a:latin typeface="Helvetica"/>
                <a:cs typeface="Helvetica"/>
              </a:rPr>
              <a:t>Evening silhouette of mountains: Savannah Waggoner</a:t>
            </a:r>
          </a:p>
          <a:p>
            <a:r>
              <a:rPr lang="en-US" sz="1600" dirty="0">
                <a:latin typeface="Helvetica"/>
                <a:cs typeface="Helvetica"/>
              </a:rPr>
              <a:t>All courtesy of the </a:t>
            </a:r>
            <a:r>
              <a:rPr lang="en-US" sz="1600" dirty="0">
                <a:latin typeface="Helvetica"/>
                <a:cs typeface="Helvetica"/>
                <a:hlinkClick r:id="rId3">
                  <a:extLst>
                    <a:ext uri="{A12FA001-AC4F-418D-AE19-62706E023703}">
                      <ahyp:hlinkClr xmlns:ahyp="http://schemas.microsoft.com/office/drawing/2018/hyperlinkcolor" val="tx"/>
                    </a:ext>
                  </a:extLst>
                </a:hlinkClick>
              </a:rPr>
              <a:t>University of Colorado Colorado Springs Photo Database</a:t>
            </a:r>
            <a:r>
              <a:rPr lang="en-US" sz="1600" dirty="0">
                <a:latin typeface="Helvetica"/>
                <a:cs typeface="Helvetica"/>
              </a:rPr>
              <a:t>s</a:t>
            </a:r>
          </a:p>
        </p:txBody>
      </p:sp>
    </p:spTree>
    <p:extLst>
      <p:ext uri="{BB962C8B-B14F-4D97-AF65-F5344CB8AC3E}">
        <p14:creationId xmlns:p14="http://schemas.microsoft.com/office/powerpoint/2010/main" val="595168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3A2E3971-6C9B-46E7-9E40-158BDD5B0B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61520" cy="6858000"/>
          </a:xfrm>
          <a:prstGeom prst="rect">
            <a:avLst/>
          </a:prstGeom>
        </p:spPr>
      </p:pic>
      <p:sp>
        <p:nvSpPr>
          <p:cNvPr id="5" name="TextBox 4">
            <a:extLst>
              <a:ext uri="{FF2B5EF4-FFF2-40B4-BE49-F238E27FC236}">
                <a16:creationId xmlns:a16="http://schemas.microsoft.com/office/drawing/2014/main" id="{5E617F50-8633-4764-B423-3E67D3EF983F}"/>
              </a:ext>
            </a:extLst>
          </p:cNvPr>
          <p:cNvSpPr txBox="1"/>
          <p:nvPr/>
        </p:nvSpPr>
        <p:spPr>
          <a:xfrm>
            <a:off x="241631" y="458956"/>
            <a:ext cx="11678257" cy="5940088"/>
          </a:xfrm>
          <a:prstGeom prst="rect">
            <a:avLst/>
          </a:prstGeom>
          <a:solidFill>
            <a:srgbClr val="FFFFFF">
              <a:alpha val="89804"/>
            </a:srgbClr>
          </a:solidFill>
        </p:spPr>
        <p:txBody>
          <a:bodyPr wrap="square" lIns="91440" tIns="45720" rIns="91440" bIns="45720" rtlCol="0" anchor="t">
            <a:spAutoFit/>
          </a:bodyPr>
          <a:lstStyle/>
          <a:p>
            <a:pPr marL="0" marR="0">
              <a:spcBef>
                <a:spcPts val="0"/>
              </a:spcBef>
              <a:spcAft>
                <a:spcPts val="0"/>
              </a:spcAft>
            </a:pPr>
            <a:r>
              <a:rPr lang="en-US" sz="2000" dirty="0">
                <a:latin typeface="Helvetica" panose="020B0604020202020204" pitchFamily="34" charset="0"/>
                <a:cs typeface="Helvetica" panose="020B0604020202020204" pitchFamily="34" charset="0"/>
              </a:rPr>
              <a:t>References</a:t>
            </a:r>
          </a:p>
          <a:p>
            <a:pPr marL="0" marR="0">
              <a:spcBef>
                <a:spcPts val="0"/>
              </a:spcBef>
              <a:spcAft>
                <a:spcPts val="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Burke, A</a:t>
            </a:r>
            <a:r>
              <a:rPr lang="en-US" sz="2000" dirty="0">
                <a:effectLst/>
                <a:latin typeface="Helvetica" panose="020B0604020202020204" pitchFamily="34" charset="0"/>
                <a:ea typeface="Calibri" panose="020F0502020204030204" pitchFamily="34" charset="0"/>
                <a:cs typeface="Helvetica" panose="020B0604020202020204" pitchFamily="34" charset="0"/>
              </a:rPr>
              <a:t>. (2019). Student retention models in higher education: A literature review. </a:t>
            </a:r>
            <a:r>
              <a:rPr lang="en-US" sz="2000" i="1" dirty="0">
                <a:effectLst/>
                <a:latin typeface="Helvetica" panose="020B0604020202020204" pitchFamily="34" charset="0"/>
                <a:ea typeface="Calibri" panose="020F0502020204030204" pitchFamily="34" charset="0"/>
                <a:cs typeface="Helvetica" panose="020B0604020202020204" pitchFamily="34" charset="0"/>
              </a:rPr>
              <a:t>College and University, 94</a:t>
            </a:r>
            <a:r>
              <a:rPr lang="en-US" sz="2000" dirty="0">
                <a:effectLst/>
                <a:latin typeface="Helvetica" panose="020B0604020202020204" pitchFamily="34" charset="0"/>
                <a:ea typeface="Calibri" panose="020F0502020204030204" pitchFamily="34" charset="0"/>
                <a:cs typeface="Helvetica" panose="020B0604020202020204" pitchFamily="34" charset="0"/>
              </a:rPr>
              <a:t>(2), 12-21.</a:t>
            </a:r>
          </a:p>
          <a:p>
            <a:pPr marL="0" marR="0">
              <a:spcBef>
                <a:spcPts val="0"/>
              </a:spcBef>
              <a:spcAft>
                <a:spcPts val="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EAB. (2019).</a:t>
            </a:r>
            <a:r>
              <a:rPr lang="en-US" sz="2000" dirty="0">
                <a:effectLst/>
                <a:latin typeface="Helvetica" panose="020B0604020202020204" pitchFamily="34" charset="0"/>
                <a:ea typeface="Calibri" panose="020F0502020204030204" pitchFamily="34" charset="0"/>
                <a:cs typeface="Helvetica" panose="020B0604020202020204" pitchFamily="34" charset="0"/>
              </a:rPr>
              <a:t> </a:t>
            </a:r>
            <a:r>
              <a:rPr lang="en-US" sz="2000" i="1" dirty="0">
                <a:effectLst/>
                <a:latin typeface="Helvetica" panose="020B0604020202020204" pitchFamily="34" charset="0"/>
                <a:ea typeface="Calibri" panose="020F0502020204030204" pitchFamily="34" charset="0"/>
                <a:cs typeface="Helvetica" panose="020B0604020202020204" pitchFamily="34" charset="0"/>
              </a:rPr>
              <a:t>Expanding well-being initiatives through faculty partnerships</a:t>
            </a:r>
            <a:r>
              <a:rPr lang="en-US" sz="2000" dirty="0">
                <a:effectLst/>
                <a:latin typeface="Helvetica" panose="020B0604020202020204" pitchFamily="34" charset="0"/>
                <a:ea typeface="Calibri" panose="020F0502020204030204" pitchFamily="34" charset="0"/>
                <a:cs typeface="Helvetica" panose="020B0604020202020204" pitchFamily="34" charset="0"/>
              </a:rPr>
              <a:t>. Student affairs forum. [contact Ann for PDF]</a:t>
            </a:r>
          </a:p>
          <a:p>
            <a:pPr marL="0" marR="0">
              <a:spcBef>
                <a:spcPts val="0"/>
              </a:spcBef>
              <a:spcAft>
                <a:spcPts val="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Institutional Research. (2021). </a:t>
            </a:r>
            <a:r>
              <a:rPr lang="en-US" sz="2000" i="1" dirty="0">
                <a:effectLst/>
                <a:latin typeface="Helvetica" panose="020B0604020202020204" pitchFamily="34" charset="0"/>
                <a:ea typeface="Calibri" panose="020F0502020204030204" pitchFamily="34" charset="0"/>
                <a:cs typeface="Helvetica" panose="020B0604020202020204" pitchFamily="34" charset="0"/>
              </a:rPr>
              <a:t>Fall 2020 first year cohort retention</a:t>
            </a:r>
            <a:r>
              <a:rPr lang="en-US" sz="2000" dirty="0">
                <a:effectLst/>
                <a:latin typeface="Helvetica" panose="020B0604020202020204" pitchFamily="34" charset="0"/>
                <a:ea typeface="Calibri" panose="020F0502020204030204" pitchFamily="34" charset="0"/>
                <a:cs typeface="Helvetica" panose="020B0604020202020204" pitchFamily="34" charset="0"/>
              </a:rPr>
              <a:t>. University of Colorado </a:t>
            </a:r>
            <a:r>
              <a:rPr lang="en-US" sz="2000" dirty="0" err="1">
                <a:effectLst/>
                <a:latin typeface="Helvetica" panose="020B0604020202020204" pitchFamily="34" charset="0"/>
                <a:ea typeface="Calibri" panose="020F0502020204030204" pitchFamily="34" charset="0"/>
                <a:cs typeface="Helvetica" panose="020B0604020202020204" pitchFamily="34" charset="0"/>
              </a:rPr>
              <a:t>Colorado</a:t>
            </a:r>
            <a:r>
              <a:rPr lang="en-US" sz="2000" dirty="0">
                <a:effectLst/>
                <a:latin typeface="Helvetica" panose="020B0604020202020204" pitchFamily="34" charset="0"/>
                <a:ea typeface="Calibri" panose="020F0502020204030204" pitchFamily="34" charset="0"/>
                <a:cs typeface="Helvetica" panose="020B0604020202020204" pitchFamily="34" charset="0"/>
              </a:rPr>
              <a:t> Springs. </a:t>
            </a:r>
            <a:r>
              <a:rPr lang="en-US" sz="2000" u="sng" dirty="0">
                <a:solidFill>
                  <a:srgbClr val="0563C1"/>
                </a:solidFill>
                <a:effectLst/>
                <a:latin typeface="Helvetica" panose="020B0604020202020204" pitchFamily="34" charset="0"/>
                <a:ea typeface="Calibri" panose="020F0502020204030204" pitchFamily="34" charset="0"/>
                <a:cs typeface="Helvetica" panose="020B0604020202020204" pitchFamily="34" charset="0"/>
                <a:hlinkClick r:id="rId3"/>
              </a:rPr>
              <a:t>https://ir.uccs.edu/sites/g/files/kjihxj1231/files/inline-files/Retention.2021.pdf</a:t>
            </a: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r>
              <a:rPr lang="en-US" sz="2000" b="1" dirty="0" err="1">
                <a:effectLst/>
                <a:latin typeface="Helvetica" panose="020B0604020202020204" pitchFamily="34" charset="0"/>
                <a:ea typeface="Calibri" panose="020F0502020204030204" pitchFamily="34" charset="0"/>
                <a:cs typeface="Helvetica" panose="020B0604020202020204" pitchFamily="34" charset="0"/>
              </a:rPr>
              <a:t>Koproske</a:t>
            </a:r>
            <a:r>
              <a:rPr lang="en-US" sz="2000" b="1" dirty="0">
                <a:effectLst/>
                <a:latin typeface="Helvetica" panose="020B0604020202020204" pitchFamily="34" charset="0"/>
                <a:ea typeface="Calibri" panose="020F0502020204030204" pitchFamily="34" charset="0"/>
                <a:cs typeface="Helvetica" panose="020B0604020202020204" pitchFamily="34" charset="0"/>
              </a:rPr>
              <a:t>, C., </a:t>
            </a:r>
            <a:r>
              <a:rPr lang="en-US" sz="2000" b="1" dirty="0" err="1">
                <a:effectLst/>
                <a:latin typeface="Helvetica" panose="020B0604020202020204" pitchFamily="34" charset="0"/>
                <a:ea typeface="Calibri" panose="020F0502020204030204" pitchFamily="34" charset="0"/>
                <a:cs typeface="Helvetica" panose="020B0604020202020204" pitchFamily="34" charset="0"/>
              </a:rPr>
              <a:t>Gfeller</a:t>
            </a:r>
            <a:r>
              <a:rPr lang="en-US" sz="2000" b="1" dirty="0">
                <a:effectLst/>
                <a:latin typeface="Helvetica" panose="020B0604020202020204" pitchFamily="34" charset="0"/>
                <a:ea typeface="Calibri" panose="020F0502020204030204" pitchFamily="34" charset="0"/>
                <a:cs typeface="Helvetica" panose="020B0604020202020204" pitchFamily="34" charset="0"/>
              </a:rPr>
              <a:t>, H., Silverman, A., Hickman, C., &amp; Ho, M. (2018).</a:t>
            </a:r>
            <a:r>
              <a:rPr lang="en-US" sz="2000" dirty="0">
                <a:effectLst/>
                <a:latin typeface="Helvetica" panose="020B0604020202020204" pitchFamily="34" charset="0"/>
                <a:ea typeface="Calibri" panose="020F0502020204030204" pitchFamily="34" charset="0"/>
                <a:cs typeface="Helvetica" panose="020B0604020202020204" pitchFamily="34" charset="0"/>
              </a:rPr>
              <a:t> </a:t>
            </a:r>
            <a:r>
              <a:rPr lang="en-US" sz="2000" i="1" dirty="0">
                <a:effectLst/>
                <a:latin typeface="Helvetica" panose="020B0604020202020204" pitchFamily="34" charset="0"/>
                <a:ea typeface="Calibri" panose="020F0502020204030204" pitchFamily="34" charset="0"/>
                <a:cs typeface="Helvetica" panose="020B0604020202020204" pitchFamily="34" charset="0"/>
              </a:rPr>
              <a:t>Defining the faculty role in student success</a:t>
            </a:r>
            <a:r>
              <a:rPr lang="en-US" sz="2000" dirty="0">
                <a:effectLst/>
                <a:latin typeface="Helvetica" panose="020B0604020202020204" pitchFamily="34" charset="0"/>
                <a:ea typeface="Calibri" panose="020F0502020204030204" pitchFamily="34" charset="0"/>
                <a:cs typeface="Helvetica" panose="020B0604020202020204" pitchFamily="34" charset="0"/>
              </a:rPr>
              <a:t>. EAB. [contact Ann for PDF]</a:t>
            </a:r>
          </a:p>
          <a:p>
            <a:pPr marL="0" marR="0">
              <a:spcBef>
                <a:spcPts val="0"/>
              </a:spcBef>
              <a:spcAft>
                <a:spcPts val="0"/>
              </a:spcAft>
            </a:pPr>
            <a:r>
              <a:rPr lang="en-US" sz="2000" b="1" dirty="0" err="1">
                <a:effectLst/>
                <a:latin typeface="Helvetica" panose="020B0604020202020204" pitchFamily="34" charset="0"/>
                <a:ea typeface="Calibri" panose="020F0502020204030204" pitchFamily="34" charset="0"/>
                <a:cs typeface="Helvetica" panose="020B0604020202020204" pitchFamily="34" charset="0"/>
              </a:rPr>
              <a:t>Kuh</a:t>
            </a:r>
            <a:r>
              <a:rPr lang="en-US" sz="2000" b="1" dirty="0">
                <a:effectLst/>
                <a:latin typeface="Helvetica" panose="020B0604020202020204" pitchFamily="34" charset="0"/>
                <a:ea typeface="Calibri" panose="020F0502020204030204" pitchFamily="34" charset="0"/>
                <a:cs typeface="Helvetica" panose="020B0604020202020204" pitchFamily="34" charset="0"/>
              </a:rPr>
              <a:t>, G., O’Donnell, K., Schneider, C. G. (2017). </a:t>
            </a:r>
            <a:r>
              <a:rPr lang="en-US" sz="2000" dirty="0">
                <a:effectLst/>
                <a:latin typeface="Helvetica" panose="020B0604020202020204" pitchFamily="34" charset="0"/>
                <a:ea typeface="Calibri" panose="020F0502020204030204" pitchFamily="34" charset="0"/>
                <a:cs typeface="Helvetica" panose="020B0604020202020204" pitchFamily="34" charset="0"/>
              </a:rPr>
              <a:t>HIPs at ten. </a:t>
            </a:r>
            <a:r>
              <a:rPr lang="en-US" sz="2000" i="1" dirty="0">
                <a:effectLst/>
                <a:latin typeface="Helvetica" panose="020B0604020202020204" pitchFamily="34" charset="0"/>
                <a:ea typeface="Calibri" panose="020F0502020204030204" pitchFamily="34" charset="0"/>
                <a:cs typeface="Helvetica" panose="020B0604020202020204" pitchFamily="34" charset="0"/>
              </a:rPr>
              <a:t>Change: The Magazine of Higher Learning, 49</a:t>
            </a:r>
            <a:r>
              <a:rPr lang="en-US" sz="2000" dirty="0">
                <a:effectLst/>
                <a:latin typeface="Helvetica" panose="020B0604020202020204" pitchFamily="34" charset="0"/>
                <a:ea typeface="Calibri" panose="020F0502020204030204" pitchFamily="34" charset="0"/>
                <a:cs typeface="Helvetica" panose="020B0604020202020204" pitchFamily="34" charset="0"/>
              </a:rPr>
              <a:t>(5), 8-16.</a:t>
            </a:r>
          </a:p>
          <a:p>
            <a:pPr marL="0" marR="0">
              <a:spcBef>
                <a:spcPts val="0"/>
              </a:spcBef>
              <a:spcAft>
                <a:spcPts val="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Lightner, J. (2017). </a:t>
            </a:r>
            <a:r>
              <a:rPr lang="en-US" sz="2000" dirty="0">
                <a:effectLst/>
                <a:latin typeface="Helvetica" panose="020B0604020202020204" pitchFamily="34" charset="0"/>
                <a:ea typeface="Calibri" panose="020F0502020204030204" pitchFamily="34" charset="0"/>
                <a:cs typeface="Helvetica" panose="020B0604020202020204" pitchFamily="34" charset="0"/>
              </a:rPr>
              <a:t>Culturally inclusive teaching. Kent State University Center for Teaching and Learning. </a:t>
            </a:r>
            <a:r>
              <a:rPr lang="en-US" sz="2000" u="sng" dirty="0">
                <a:solidFill>
                  <a:srgbClr val="0563C1"/>
                </a:solidFill>
                <a:effectLst/>
                <a:latin typeface="Helvetica" panose="020B0604020202020204" pitchFamily="34" charset="0"/>
                <a:ea typeface="Calibri" panose="020F0502020204030204" pitchFamily="34" charset="0"/>
                <a:cs typeface="Helvetica" panose="020B0604020202020204" pitchFamily="34" charset="0"/>
                <a:hlinkClick r:id="rId4"/>
              </a:rPr>
              <a:t>http://www.kent.edu/ctl/</a:t>
            </a:r>
            <a:r>
              <a:rPr lang="en-US" sz="2000" u="sng" dirty="0">
                <a:effectLst/>
                <a:latin typeface="Helvetica" panose="020B0604020202020204" pitchFamily="34" charset="0"/>
                <a:ea typeface="Calibri" panose="020F0502020204030204" pitchFamily="34" charset="0"/>
                <a:cs typeface="Helvetica" panose="020B0604020202020204" pitchFamily="34" charset="0"/>
              </a:rPr>
              <a:t> </a:t>
            </a: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Ryerson University Student Affairs. (2017). </a:t>
            </a:r>
            <a:r>
              <a:rPr lang="en-US" sz="2000" i="1" dirty="0">
                <a:effectLst/>
                <a:latin typeface="Helvetica" panose="020B0604020202020204" pitchFamily="34" charset="0"/>
                <a:ea typeface="Calibri" panose="020F0502020204030204" pitchFamily="34" charset="0"/>
                <a:cs typeface="Helvetica" panose="020B0604020202020204" pitchFamily="34" charset="0"/>
              </a:rPr>
              <a:t>Cultivate your happiness: A </a:t>
            </a:r>
            <a:r>
              <a:rPr lang="en-US" sz="2000" i="1" dirty="0" err="1">
                <a:effectLst/>
                <a:latin typeface="Helvetica" panose="020B0604020202020204" pitchFamily="34" charset="0"/>
                <a:ea typeface="Calibri" panose="020F0502020204030204" pitchFamily="34" charset="0"/>
                <a:cs typeface="Helvetica" panose="020B0604020202020204" pitchFamily="34" charset="0"/>
              </a:rPr>
              <a:t>ThriveRU</a:t>
            </a:r>
            <a:r>
              <a:rPr lang="en-US" sz="2000" i="1" dirty="0">
                <a:effectLst/>
                <a:latin typeface="Helvetica" panose="020B0604020202020204" pitchFamily="34" charset="0"/>
                <a:ea typeface="Calibri" panose="020F0502020204030204" pitchFamily="34" charset="0"/>
                <a:cs typeface="Helvetica" panose="020B0604020202020204" pitchFamily="34" charset="0"/>
              </a:rPr>
              <a:t> weekly workbook. Facilitator’s resource manual. </a:t>
            </a:r>
            <a:r>
              <a:rPr lang="en-US" sz="2000" u="sng" dirty="0">
                <a:solidFill>
                  <a:srgbClr val="0563C1"/>
                </a:solidFill>
                <a:effectLst/>
                <a:latin typeface="Helvetica" panose="020B0604020202020204" pitchFamily="34" charset="0"/>
                <a:ea typeface="Calibri" panose="020F0502020204030204" pitchFamily="34" charset="0"/>
                <a:cs typeface="Helvetica" panose="020B0604020202020204" pitchFamily="34" charset="0"/>
                <a:hlinkClick r:id="rId5"/>
              </a:rPr>
              <a:t>https://www.torontomu.ca/content/dam/thriveru/resources/ThriveRU-Facillitators-Web-08312017.pdf</a:t>
            </a: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r>
              <a:rPr lang="en-US" sz="2000" b="1" dirty="0" err="1">
                <a:effectLst/>
                <a:latin typeface="Helvetica" panose="020B0604020202020204" pitchFamily="34" charset="0"/>
                <a:ea typeface="Calibri" panose="020F0502020204030204" pitchFamily="34" charset="0"/>
                <a:cs typeface="Helvetica" panose="020B0604020202020204" pitchFamily="34" charset="0"/>
              </a:rPr>
              <a:t>Umbach</a:t>
            </a:r>
            <a:r>
              <a:rPr lang="en-US" sz="2000" b="1" dirty="0">
                <a:effectLst/>
                <a:latin typeface="Helvetica" panose="020B0604020202020204" pitchFamily="34" charset="0"/>
                <a:ea typeface="Calibri" panose="020F0502020204030204" pitchFamily="34" charset="0"/>
                <a:cs typeface="Helvetica" panose="020B0604020202020204" pitchFamily="34" charset="0"/>
              </a:rPr>
              <a:t>, P., &amp; </a:t>
            </a:r>
            <a:r>
              <a:rPr lang="en-US" sz="2000" b="1" dirty="0" err="1">
                <a:effectLst/>
                <a:latin typeface="Helvetica" panose="020B0604020202020204" pitchFamily="34" charset="0"/>
                <a:ea typeface="Calibri" panose="020F0502020204030204" pitchFamily="34" charset="0"/>
                <a:cs typeface="Helvetica" panose="020B0604020202020204" pitchFamily="34" charset="0"/>
              </a:rPr>
              <a:t>Wawrzynski</a:t>
            </a:r>
            <a:r>
              <a:rPr lang="en-US" sz="2000" b="1" dirty="0">
                <a:effectLst/>
                <a:latin typeface="Helvetica" panose="020B0604020202020204" pitchFamily="34" charset="0"/>
                <a:ea typeface="Calibri" panose="020F0502020204030204" pitchFamily="34" charset="0"/>
                <a:cs typeface="Helvetica" panose="020B0604020202020204" pitchFamily="34" charset="0"/>
              </a:rPr>
              <a:t>, M. (2005). </a:t>
            </a:r>
            <a:r>
              <a:rPr lang="en-US" sz="2000" dirty="0">
                <a:effectLst/>
                <a:latin typeface="Helvetica" panose="020B0604020202020204" pitchFamily="34" charset="0"/>
                <a:ea typeface="Calibri" panose="020F0502020204030204" pitchFamily="34" charset="0"/>
                <a:cs typeface="Helvetica" panose="020B0604020202020204" pitchFamily="34" charset="0"/>
              </a:rPr>
              <a:t>Faculty do matter: The role of college faculty in Student learning and engagement. </a:t>
            </a:r>
            <a:r>
              <a:rPr lang="en-US" sz="2000" i="1" dirty="0">
                <a:effectLst/>
                <a:latin typeface="Helvetica" panose="020B0604020202020204" pitchFamily="34" charset="0"/>
                <a:ea typeface="Calibri" panose="020F0502020204030204" pitchFamily="34" charset="0"/>
                <a:cs typeface="Helvetica" panose="020B0604020202020204" pitchFamily="34" charset="0"/>
              </a:rPr>
              <a:t>Research in Higher Education, 46</a:t>
            </a:r>
            <a:r>
              <a:rPr lang="en-US" sz="2000" dirty="0">
                <a:effectLst/>
                <a:latin typeface="Helvetica" panose="020B0604020202020204" pitchFamily="34" charset="0"/>
                <a:ea typeface="Calibri" panose="020F0502020204030204" pitchFamily="34" charset="0"/>
                <a:cs typeface="Helvetica" panose="020B0604020202020204" pitchFamily="34" charset="0"/>
              </a:rPr>
              <a:t>(2), 153-184.</a:t>
            </a:r>
          </a:p>
          <a:p>
            <a:pPr marL="0" marR="0">
              <a:spcBef>
                <a:spcPts val="0"/>
              </a:spcBef>
              <a:spcAft>
                <a:spcPts val="0"/>
              </a:spcAft>
            </a:pPr>
            <a:r>
              <a:rPr lang="en-US" sz="2000" b="1" dirty="0" err="1">
                <a:effectLst/>
                <a:latin typeface="Helvetica" panose="020B0604020202020204" pitchFamily="34" charset="0"/>
                <a:ea typeface="Calibri" panose="020F0502020204030204" pitchFamily="34" charset="0"/>
                <a:cs typeface="Helvetica" panose="020B0604020202020204" pitchFamily="34" charset="0"/>
              </a:rPr>
              <a:t>Venit</a:t>
            </a:r>
            <a:r>
              <a:rPr lang="en-US" sz="2000" b="1" dirty="0">
                <a:effectLst/>
                <a:latin typeface="Helvetica" panose="020B0604020202020204" pitchFamily="34" charset="0"/>
                <a:ea typeface="Calibri" panose="020F0502020204030204" pitchFamily="34" charset="0"/>
                <a:cs typeface="Helvetica" panose="020B0604020202020204" pitchFamily="34" charset="0"/>
              </a:rPr>
              <a:t>, E., &amp; </a:t>
            </a:r>
            <a:r>
              <a:rPr lang="en-US" sz="2000" b="1" dirty="0" err="1">
                <a:effectLst/>
                <a:latin typeface="Helvetica" panose="020B0604020202020204" pitchFamily="34" charset="0"/>
                <a:ea typeface="Calibri" panose="020F0502020204030204" pitchFamily="34" charset="0"/>
                <a:cs typeface="Helvetica" panose="020B0604020202020204" pitchFamily="34" charset="0"/>
              </a:rPr>
              <a:t>Bevevino</a:t>
            </a:r>
            <a:r>
              <a:rPr lang="en-US" sz="2000" b="1" dirty="0">
                <a:effectLst/>
                <a:latin typeface="Helvetica" panose="020B0604020202020204" pitchFamily="34" charset="0"/>
                <a:ea typeface="Calibri" panose="020F0502020204030204" pitchFamily="34" charset="0"/>
                <a:cs typeface="Helvetica" panose="020B0604020202020204" pitchFamily="34" charset="0"/>
              </a:rPr>
              <a:t>, D. (2020).</a:t>
            </a:r>
            <a:r>
              <a:rPr lang="en-US" sz="2000" dirty="0">
                <a:effectLst/>
                <a:latin typeface="Helvetica" panose="020B0604020202020204" pitchFamily="34" charset="0"/>
                <a:ea typeface="Calibri" panose="020F0502020204030204" pitchFamily="34" charset="0"/>
                <a:cs typeface="Helvetica" panose="020B0604020202020204" pitchFamily="34" charset="0"/>
              </a:rPr>
              <a:t> </a:t>
            </a:r>
            <a:r>
              <a:rPr lang="en-US" sz="2000" i="1" dirty="0">
                <a:effectLst/>
                <a:latin typeface="Helvetica" panose="020B0604020202020204" pitchFamily="34" charset="0"/>
                <a:ea typeface="Calibri" panose="020F0502020204030204" pitchFamily="34" charset="0"/>
                <a:cs typeface="Helvetica" panose="020B0604020202020204" pitchFamily="34" charset="0"/>
              </a:rPr>
              <a:t>The student success playbook</a:t>
            </a:r>
            <a:r>
              <a:rPr lang="en-US" sz="2000" dirty="0">
                <a:effectLst/>
                <a:latin typeface="Helvetica" panose="020B0604020202020204" pitchFamily="34" charset="0"/>
                <a:ea typeface="Calibri" panose="020F0502020204030204" pitchFamily="34" charset="0"/>
                <a:cs typeface="Helvetica" panose="020B0604020202020204" pitchFamily="34" charset="0"/>
              </a:rPr>
              <a:t>. EAB. [contact Ann for PDF]</a:t>
            </a:r>
            <a:endParaRPr lang="en-US"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6858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13C3E-157F-4654-B3DA-8D97BC01808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88952" cy="6858000"/>
          </a:xfrm>
          <a:prstGeom prst="rect">
            <a:avLst/>
          </a:prstGeom>
        </p:spPr>
      </p:pic>
      <p:sp>
        <p:nvSpPr>
          <p:cNvPr id="6" name="TextBox 5">
            <a:extLst>
              <a:ext uri="{FF2B5EF4-FFF2-40B4-BE49-F238E27FC236}">
                <a16:creationId xmlns:a16="http://schemas.microsoft.com/office/drawing/2014/main" id="{A771E6FF-5560-4A77-BDEA-AAB2DD55FCBF}"/>
              </a:ext>
            </a:extLst>
          </p:cNvPr>
          <p:cNvSpPr txBox="1"/>
          <p:nvPr/>
        </p:nvSpPr>
        <p:spPr>
          <a:xfrm>
            <a:off x="888396" y="505122"/>
            <a:ext cx="10412160" cy="5847755"/>
          </a:xfrm>
          <a:prstGeom prst="rect">
            <a:avLst/>
          </a:prstGeom>
          <a:solidFill>
            <a:srgbClr val="FFFFFF">
              <a:alpha val="89804"/>
            </a:srgbClr>
          </a:solidFill>
        </p:spPr>
        <p:txBody>
          <a:bodyPr wrap="square" lIns="91440" tIns="45720" rIns="91440" bIns="45720" rtlCol="0" anchor="t">
            <a:spAutoFit/>
          </a:bodyPr>
          <a:lstStyle/>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Hi Katrina, </a:t>
            </a:r>
          </a:p>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  </a:t>
            </a:r>
          </a:p>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I’m writing to touch base since I know today’s class conversation about African American Language was a challenging one. I got the sense from your and a few other students’ body language that this was a draining conversation. I imagine it must be challenging – perhaps exhausting is a better word – to be a woman of color in such conversations and be in the position of having to explain privilege to people with white privilege. I certainly can’t know what your experience is like, but I want you to know I recognize that conversations like today’s must be taxing. </a:t>
            </a:r>
          </a:p>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  </a:t>
            </a:r>
          </a:p>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Please know that I do not expect you to respond to this email. Please do not feel obligated to respond. However, if you’d like to chat this week (or at any point) about today’s class discussion, let me know. </a:t>
            </a:r>
          </a:p>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  </a:t>
            </a:r>
          </a:p>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I hope the rest of your week goes well. </a:t>
            </a:r>
          </a:p>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  </a:t>
            </a:r>
          </a:p>
          <a:p>
            <a:pPr marL="0" marR="0" fontAlgn="base">
              <a:spcBef>
                <a:spcPts val="0"/>
              </a:spcBef>
              <a:spcAft>
                <a:spcPts val="0"/>
              </a:spcAft>
            </a:pPr>
            <a:r>
              <a:rPr lang="en-US" sz="2200" dirty="0">
                <a:effectLst/>
                <a:latin typeface="Helvetica" panose="020B0604020202020204" pitchFamily="34" charset="0"/>
                <a:ea typeface="Times New Roman" panose="02020603050405020304" pitchFamily="18" charset="0"/>
                <a:cs typeface="Helvetica" panose="020B0604020202020204" pitchFamily="34" charset="0"/>
              </a:rPr>
              <a:t>-Dr. Amicucci </a:t>
            </a:r>
          </a:p>
        </p:txBody>
      </p:sp>
    </p:spTree>
    <p:extLst>
      <p:ext uri="{BB962C8B-B14F-4D97-AF65-F5344CB8AC3E}">
        <p14:creationId xmlns:p14="http://schemas.microsoft.com/office/powerpoint/2010/main" val="392577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ED2BA-6841-4B20-B2D4-9E96752D349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6" name="TextBox 5">
            <a:extLst>
              <a:ext uri="{FF2B5EF4-FFF2-40B4-BE49-F238E27FC236}">
                <a16:creationId xmlns:a16="http://schemas.microsoft.com/office/drawing/2014/main" id="{A771E6FF-5560-4A77-BDEA-AAB2DD55FCBF}"/>
              </a:ext>
            </a:extLst>
          </p:cNvPr>
          <p:cNvSpPr txBox="1"/>
          <p:nvPr/>
        </p:nvSpPr>
        <p:spPr>
          <a:xfrm>
            <a:off x="2725492" y="2274838"/>
            <a:ext cx="6737967" cy="2308324"/>
          </a:xfrm>
          <a:prstGeom prst="rect">
            <a:avLst/>
          </a:prstGeom>
          <a:solidFill>
            <a:srgbClr val="FFFFFF">
              <a:alpha val="89804"/>
            </a:srgbClr>
          </a:solidFill>
        </p:spPr>
        <p:txBody>
          <a:bodyPr wrap="square" lIns="91440" tIns="45720" rIns="91440" bIns="45720" rtlCol="0" anchor="t">
            <a:spAutoFit/>
          </a:bodyPr>
          <a:lstStyle/>
          <a:p>
            <a:pPr algn="ctr"/>
            <a:r>
              <a:rPr lang="en-US" sz="3600" b="1" dirty="0">
                <a:effectLst/>
                <a:latin typeface="Helvetica" panose="020B0604020202020204" pitchFamily="34" charset="0"/>
                <a:ea typeface="Calibri" panose="020F0502020204030204" pitchFamily="34" charset="0"/>
                <a:cs typeface="Helvetica" panose="020B0604020202020204" pitchFamily="34" charset="0"/>
              </a:rPr>
              <a:t>What does this story make you think of as a teacher?</a:t>
            </a:r>
          </a:p>
          <a:p>
            <a:pPr algn="ctr"/>
            <a:endParaRPr lang="en-US" sz="3600" b="1" dirty="0">
              <a:effectLst/>
              <a:latin typeface="Helvetica" panose="020B0604020202020204" pitchFamily="34" charset="0"/>
              <a:ea typeface="Calibri" panose="020F0502020204030204" pitchFamily="34" charset="0"/>
              <a:cs typeface="Helvetica" panose="020B0604020202020204" pitchFamily="34" charset="0"/>
            </a:endParaRPr>
          </a:p>
          <a:p>
            <a:pPr algn="ctr"/>
            <a:r>
              <a:rPr lang="en-US" sz="3600" dirty="0">
                <a:latin typeface="Helvetica" panose="020B0604020202020204" pitchFamily="34" charset="0"/>
                <a:ea typeface="Calibri" panose="020F0502020204030204" pitchFamily="34" charset="0"/>
                <a:cs typeface="Helvetica" panose="020B0604020202020204" pitchFamily="34" charset="0"/>
              </a:rPr>
              <a:t>Share aloud or in the chat.</a:t>
            </a:r>
            <a:r>
              <a:rPr lang="en-US" sz="3600" dirty="0">
                <a:effectLst/>
                <a:latin typeface="Helvetica" panose="020B0604020202020204" pitchFamily="34" charset="0"/>
                <a:ea typeface="Calibri" panose="020F0502020204030204" pitchFamily="34" charset="0"/>
                <a:cs typeface="Helvetica" panose="020B0604020202020204" pitchFamily="34" charset="0"/>
              </a:rPr>
              <a:t> </a:t>
            </a:r>
            <a:endParaRPr lang="en-US" sz="3600" i="0" dirty="0">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71569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trees in front of it&#10;&#10;Description automatically generated with low confidence">
            <a:extLst>
              <a:ext uri="{FF2B5EF4-FFF2-40B4-BE49-F238E27FC236}">
                <a16:creationId xmlns:a16="http://schemas.microsoft.com/office/drawing/2014/main" id="{74D9FE02-A201-4103-9A19-07540BC314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Box 5">
            <a:extLst>
              <a:ext uri="{FF2B5EF4-FFF2-40B4-BE49-F238E27FC236}">
                <a16:creationId xmlns:a16="http://schemas.microsoft.com/office/drawing/2014/main" id="{A771E6FF-5560-4A77-BDEA-AAB2DD55FCBF}"/>
              </a:ext>
            </a:extLst>
          </p:cNvPr>
          <p:cNvSpPr txBox="1"/>
          <p:nvPr/>
        </p:nvSpPr>
        <p:spPr>
          <a:xfrm>
            <a:off x="1257296" y="1986070"/>
            <a:ext cx="9982201" cy="646331"/>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cs typeface="Helvetica"/>
              </a:rPr>
              <a:t>R</a:t>
            </a:r>
            <a:r>
              <a:rPr lang="en-US" sz="3600" b="1" i="0" dirty="0">
                <a:effectLst/>
                <a:latin typeface="Helvetica"/>
                <a:cs typeface="Helvetica"/>
              </a:rPr>
              <a:t>elationships and connections matter</a:t>
            </a:r>
          </a:p>
        </p:txBody>
      </p:sp>
      <p:sp>
        <p:nvSpPr>
          <p:cNvPr id="4" name="TextBox 3">
            <a:extLst>
              <a:ext uri="{FF2B5EF4-FFF2-40B4-BE49-F238E27FC236}">
                <a16:creationId xmlns:a16="http://schemas.microsoft.com/office/drawing/2014/main" id="{B5926AFB-83FF-4D21-B326-95CE8CAEE23C}"/>
              </a:ext>
            </a:extLst>
          </p:cNvPr>
          <p:cNvSpPr txBox="1"/>
          <p:nvPr/>
        </p:nvSpPr>
        <p:spPr>
          <a:xfrm>
            <a:off x="1257295" y="2932430"/>
            <a:ext cx="9982201" cy="1754326"/>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panose="020B0604020202020204" pitchFamily="34" charset="0"/>
                <a:cs typeface="Helvetica" panose="020B0604020202020204" pitchFamily="34" charset="0"/>
              </a:rPr>
              <a:t>Relationships with faculty predict students’ academic success </a:t>
            </a:r>
            <a:r>
              <a:rPr lang="en-US" sz="3600" dirty="0">
                <a:latin typeface="Helvetica" panose="020B0604020202020204" pitchFamily="34" charset="0"/>
                <a:cs typeface="Helvetica" panose="020B0604020202020204" pitchFamily="34" charset="0"/>
              </a:rPr>
              <a:t>(Burke, 2019; </a:t>
            </a:r>
            <a:r>
              <a:rPr lang="en-US" sz="3600" dirty="0" err="1">
                <a:latin typeface="Helvetica" panose="020B0604020202020204" pitchFamily="34" charset="0"/>
                <a:cs typeface="Helvetica" panose="020B0604020202020204" pitchFamily="34" charset="0"/>
              </a:rPr>
              <a:t>Koproske</a:t>
            </a:r>
            <a:r>
              <a:rPr lang="en-US" sz="3600" dirty="0">
                <a:latin typeface="Helvetica" panose="020B0604020202020204" pitchFamily="34" charset="0"/>
                <a:cs typeface="Helvetica" panose="020B0604020202020204" pitchFamily="34" charset="0"/>
              </a:rPr>
              <a:t> et al., 2018; </a:t>
            </a:r>
            <a:r>
              <a:rPr lang="en-US" sz="3600" dirty="0" err="1">
                <a:latin typeface="Helvetica" panose="020B0604020202020204" pitchFamily="34" charset="0"/>
                <a:cs typeface="Helvetica" panose="020B0604020202020204" pitchFamily="34" charset="0"/>
              </a:rPr>
              <a:t>Umbach</a:t>
            </a:r>
            <a:r>
              <a:rPr lang="en-US" sz="3600" dirty="0">
                <a:latin typeface="Helvetica" panose="020B0604020202020204" pitchFamily="34" charset="0"/>
                <a:cs typeface="Helvetica" panose="020B0604020202020204" pitchFamily="34" charset="0"/>
              </a:rPr>
              <a:t> &amp; </a:t>
            </a:r>
            <a:r>
              <a:rPr lang="en-US" sz="3600" dirty="0" err="1">
                <a:latin typeface="Helvetica" panose="020B0604020202020204" pitchFamily="34" charset="0"/>
                <a:cs typeface="Helvetica" panose="020B0604020202020204" pitchFamily="34" charset="0"/>
              </a:rPr>
              <a:t>Wawrzynski</a:t>
            </a:r>
            <a:r>
              <a:rPr lang="en-US" sz="3600" dirty="0">
                <a:latin typeface="Helvetica" panose="020B0604020202020204" pitchFamily="34" charset="0"/>
                <a:cs typeface="Helvetica" panose="020B0604020202020204" pitchFamily="34" charset="0"/>
              </a:rPr>
              <a:t>, 2005) </a:t>
            </a:r>
            <a:endParaRPr lang="en-US" sz="3600" i="0" dirty="0">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289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nowy mountain in the distance&#10;&#10;Description automatically generated with low confidence">
            <a:extLst>
              <a:ext uri="{FF2B5EF4-FFF2-40B4-BE49-F238E27FC236}">
                <a16:creationId xmlns:a16="http://schemas.microsoft.com/office/drawing/2014/main" id="{B5FC1DB9-9221-033A-A8F6-F29D334328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88952" cy="6858001"/>
          </a:xfrm>
          <a:prstGeom prst="rect">
            <a:avLst/>
          </a:prstGeom>
        </p:spPr>
      </p:pic>
      <p:sp>
        <p:nvSpPr>
          <p:cNvPr id="9" name="TextBox 8">
            <a:extLst>
              <a:ext uri="{FF2B5EF4-FFF2-40B4-BE49-F238E27FC236}">
                <a16:creationId xmlns:a16="http://schemas.microsoft.com/office/drawing/2014/main" id="{D6E06522-51AA-4611-945C-189857FC02D0}"/>
              </a:ext>
            </a:extLst>
          </p:cNvPr>
          <p:cNvSpPr txBox="1"/>
          <p:nvPr/>
        </p:nvSpPr>
        <p:spPr>
          <a:xfrm>
            <a:off x="989102" y="1100793"/>
            <a:ext cx="10210748" cy="1200329"/>
          </a:xfrm>
          <a:prstGeom prst="rect">
            <a:avLst/>
          </a:prstGeom>
          <a:solidFill>
            <a:srgbClr val="FFFFFF">
              <a:alpha val="89804"/>
            </a:srgbClr>
          </a:solidFill>
        </p:spPr>
        <p:txBody>
          <a:bodyPr wrap="square" lIns="91440" tIns="45720" rIns="91440" bIns="45720" rtlCol="0" anchor="t">
            <a:spAutoFit/>
          </a:bodyPr>
          <a:lstStyle/>
          <a:p>
            <a:pPr algn="ctr"/>
            <a:r>
              <a:rPr lang="en-US" sz="3600" b="1" dirty="0">
                <a:latin typeface="Helvetica"/>
                <a:ea typeface="+mn-lt"/>
                <a:cs typeface="Helvetica"/>
              </a:rPr>
              <a:t>Overall retention, 2020 to 2021: 65% </a:t>
            </a:r>
            <a:r>
              <a:rPr lang="en-US" sz="3600" dirty="0">
                <a:latin typeface="Helvetica"/>
                <a:ea typeface="+mn-lt"/>
                <a:cs typeface="Helvetica"/>
              </a:rPr>
              <a:t>(Institutional Research, 2021)</a:t>
            </a:r>
          </a:p>
        </p:txBody>
      </p:sp>
      <p:sp>
        <p:nvSpPr>
          <p:cNvPr id="7" name="TextBox 6">
            <a:extLst>
              <a:ext uri="{FF2B5EF4-FFF2-40B4-BE49-F238E27FC236}">
                <a16:creationId xmlns:a16="http://schemas.microsoft.com/office/drawing/2014/main" id="{E4C2B933-0132-44FF-BC65-510E888FD9BA}"/>
              </a:ext>
            </a:extLst>
          </p:cNvPr>
          <p:cNvSpPr txBox="1"/>
          <p:nvPr/>
        </p:nvSpPr>
        <p:spPr>
          <a:xfrm>
            <a:off x="989102" y="2611779"/>
            <a:ext cx="10210748" cy="1754326"/>
          </a:xfrm>
          <a:prstGeom prst="rect">
            <a:avLst/>
          </a:prstGeom>
          <a:solidFill>
            <a:srgbClr val="FFFFFF">
              <a:alpha val="89804"/>
            </a:srgbClr>
          </a:solidFill>
        </p:spPr>
        <p:txBody>
          <a:bodyPr wrap="square" lIns="91440" tIns="45720" rIns="91440" bIns="45720" rtlCol="0" anchor="t">
            <a:spAutoFit/>
          </a:bodyPr>
          <a:lstStyle/>
          <a:p>
            <a:pPr marL="57150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In a club: </a:t>
            </a:r>
            <a:r>
              <a:rPr lang="en-US" sz="3600" b="1" dirty="0">
                <a:latin typeface="Helvetica" panose="020B0604020202020204" pitchFamily="34" charset="0"/>
                <a:cs typeface="Helvetica" panose="020B0604020202020204" pitchFamily="34" charset="0"/>
              </a:rPr>
              <a:t>77%</a:t>
            </a:r>
            <a:r>
              <a:rPr lang="en-US" sz="3600" dirty="0">
                <a:latin typeface="Helvetica" panose="020B0604020202020204" pitchFamily="34" charset="0"/>
                <a:cs typeface="Helvetica" panose="020B0604020202020204" pitchFamily="34" charset="0"/>
              </a:rPr>
              <a:t> </a:t>
            </a:r>
          </a:p>
          <a:p>
            <a:pPr marL="57150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Attended 1 event: </a:t>
            </a:r>
            <a:r>
              <a:rPr lang="en-US" sz="3600" b="1" dirty="0">
                <a:latin typeface="Helvetica" panose="020B0604020202020204" pitchFamily="34" charset="0"/>
                <a:cs typeface="Helvetica" panose="020B0604020202020204" pitchFamily="34" charset="0"/>
              </a:rPr>
              <a:t>72%</a:t>
            </a:r>
          </a:p>
          <a:p>
            <a:pPr marL="57150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4 or more events: </a:t>
            </a:r>
            <a:r>
              <a:rPr lang="en-US" sz="3600" b="1" dirty="0">
                <a:latin typeface="Helvetica" panose="020B0604020202020204" pitchFamily="34" charset="0"/>
                <a:cs typeface="Helvetica" panose="020B0604020202020204" pitchFamily="34" charset="0"/>
              </a:rPr>
              <a:t>80%</a:t>
            </a:r>
          </a:p>
        </p:txBody>
      </p:sp>
      <p:sp>
        <p:nvSpPr>
          <p:cNvPr id="5" name="TextBox 4">
            <a:extLst>
              <a:ext uri="{FF2B5EF4-FFF2-40B4-BE49-F238E27FC236}">
                <a16:creationId xmlns:a16="http://schemas.microsoft.com/office/drawing/2014/main" id="{CA897005-DFC4-7986-7FE3-8E6B7FF4D743}"/>
              </a:ext>
            </a:extLst>
          </p:cNvPr>
          <p:cNvSpPr txBox="1"/>
          <p:nvPr/>
        </p:nvSpPr>
        <p:spPr>
          <a:xfrm>
            <a:off x="989102" y="4676763"/>
            <a:ext cx="10210748" cy="1200329"/>
          </a:xfrm>
          <a:prstGeom prst="rect">
            <a:avLst/>
          </a:prstGeom>
          <a:solidFill>
            <a:srgbClr val="FFFFFF">
              <a:alpha val="89804"/>
            </a:srgbClr>
          </a:solidFill>
        </p:spPr>
        <p:txBody>
          <a:bodyPr wrap="square" lIns="91440" tIns="45720" rIns="91440" bIns="45720" rtlCol="0" anchor="t">
            <a:spAutoFit/>
          </a:bodyPr>
          <a:lstStyle/>
          <a:p>
            <a:pPr marL="57150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Felt valued: </a:t>
            </a:r>
            <a:r>
              <a:rPr lang="en-US" sz="3600" b="1" dirty="0">
                <a:latin typeface="Helvetica" panose="020B0604020202020204" pitchFamily="34" charset="0"/>
                <a:cs typeface="Helvetica" panose="020B0604020202020204" pitchFamily="34" charset="0"/>
              </a:rPr>
              <a:t>89%</a:t>
            </a:r>
            <a:r>
              <a:rPr lang="en-US" sz="3600" dirty="0">
                <a:latin typeface="Helvetica" panose="020B0604020202020204" pitchFamily="34" charset="0"/>
                <a:cs typeface="Helvetica" panose="020B0604020202020204" pitchFamily="34" charset="0"/>
              </a:rPr>
              <a:t> </a:t>
            </a:r>
          </a:p>
          <a:p>
            <a:pPr marL="57150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Felt part of a community: </a:t>
            </a:r>
            <a:r>
              <a:rPr lang="en-US" sz="3600" b="1" dirty="0">
                <a:latin typeface="Helvetica" panose="020B0604020202020204" pitchFamily="34" charset="0"/>
                <a:cs typeface="Helvetica" panose="020B0604020202020204" pitchFamily="34" charset="0"/>
              </a:rPr>
              <a:t>90%</a:t>
            </a:r>
          </a:p>
        </p:txBody>
      </p:sp>
    </p:spTree>
    <p:extLst>
      <p:ext uri="{BB962C8B-B14F-4D97-AF65-F5344CB8AC3E}">
        <p14:creationId xmlns:p14="http://schemas.microsoft.com/office/powerpoint/2010/main" val="225641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6D7DAC-7C9F-49BC-8810-A52DE8ECE4C4}"/>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TextBox 4">
            <a:extLst>
              <a:ext uri="{FF2B5EF4-FFF2-40B4-BE49-F238E27FC236}">
                <a16:creationId xmlns:a16="http://schemas.microsoft.com/office/drawing/2014/main" id="{8F6B459E-352E-C989-D2EC-67CC7BC12AB5}"/>
              </a:ext>
            </a:extLst>
          </p:cNvPr>
          <p:cNvSpPr txBox="1"/>
          <p:nvPr/>
        </p:nvSpPr>
        <p:spPr>
          <a:xfrm>
            <a:off x="565603" y="1135136"/>
            <a:ext cx="4374697" cy="2308324"/>
          </a:xfrm>
          <a:prstGeom prst="rect">
            <a:avLst/>
          </a:prstGeom>
          <a:solidFill>
            <a:srgbClr val="FFFFFF">
              <a:alpha val="89804"/>
            </a:srgbClr>
          </a:solidFill>
        </p:spPr>
        <p:txBody>
          <a:bodyPr wrap="square" lIns="91440" tIns="45720" rIns="91440" bIns="45720" rtlCol="0" anchor="t">
            <a:spAutoFit/>
          </a:bodyPr>
          <a:lstStyle/>
          <a:p>
            <a:r>
              <a:rPr lang="en-US" sz="3600" b="1" dirty="0">
                <a:latin typeface="Helvetica"/>
                <a:cs typeface="Helvetica"/>
              </a:rPr>
              <a:t>We want students to feel a sense of belonging </a:t>
            </a:r>
            <a:r>
              <a:rPr lang="en-US" sz="3600" dirty="0">
                <a:latin typeface="Helvetica"/>
                <a:cs typeface="Helvetica"/>
              </a:rPr>
              <a:t>(</a:t>
            </a:r>
            <a:r>
              <a:rPr lang="en-US" sz="3600" dirty="0" err="1">
                <a:effectLst/>
                <a:latin typeface="Helvetica" panose="020B0604020202020204" pitchFamily="34" charset="0"/>
                <a:ea typeface="Calibri" panose="020F0502020204030204" pitchFamily="34" charset="0"/>
                <a:cs typeface="Helvetica" panose="020B0604020202020204" pitchFamily="34" charset="0"/>
              </a:rPr>
              <a:t>Venit</a:t>
            </a:r>
            <a:r>
              <a:rPr lang="en-US" sz="3600" dirty="0">
                <a:effectLst/>
                <a:latin typeface="Helvetica" panose="020B0604020202020204" pitchFamily="34" charset="0"/>
                <a:ea typeface="Calibri" panose="020F0502020204030204" pitchFamily="34" charset="0"/>
                <a:cs typeface="Helvetica" panose="020B0604020202020204" pitchFamily="34" charset="0"/>
              </a:rPr>
              <a:t> &amp; </a:t>
            </a:r>
            <a:r>
              <a:rPr lang="en-US" sz="3600" dirty="0" err="1">
                <a:effectLst/>
                <a:latin typeface="Helvetica" panose="020B0604020202020204" pitchFamily="34" charset="0"/>
                <a:ea typeface="Calibri" panose="020F0502020204030204" pitchFamily="34" charset="0"/>
                <a:cs typeface="Helvetica" panose="020B0604020202020204" pitchFamily="34" charset="0"/>
              </a:rPr>
              <a:t>Bevevino</a:t>
            </a:r>
            <a:r>
              <a:rPr lang="en-US" sz="3600" dirty="0">
                <a:effectLst/>
                <a:latin typeface="Helvetica" panose="020B0604020202020204" pitchFamily="34" charset="0"/>
                <a:ea typeface="Calibri" panose="020F0502020204030204" pitchFamily="34" charset="0"/>
                <a:cs typeface="Helvetica" panose="020B0604020202020204" pitchFamily="34" charset="0"/>
              </a:rPr>
              <a:t>, 2020)</a:t>
            </a:r>
            <a:endParaRPr lang="en-US" sz="3600" dirty="0">
              <a:latin typeface="Helvetica"/>
              <a:cs typeface="Helvetica"/>
            </a:endParaRPr>
          </a:p>
        </p:txBody>
      </p:sp>
    </p:spTree>
    <p:extLst>
      <p:ext uri="{BB962C8B-B14F-4D97-AF65-F5344CB8AC3E}">
        <p14:creationId xmlns:p14="http://schemas.microsoft.com/office/powerpoint/2010/main" val="4233379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with low confidence">
            <a:extLst>
              <a:ext uri="{FF2B5EF4-FFF2-40B4-BE49-F238E27FC236}">
                <a16:creationId xmlns:a16="http://schemas.microsoft.com/office/drawing/2014/main" id="{CAA34949-A789-8E47-0D5C-3290385345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5" name="TextBox 4">
            <a:extLst>
              <a:ext uri="{FF2B5EF4-FFF2-40B4-BE49-F238E27FC236}">
                <a16:creationId xmlns:a16="http://schemas.microsoft.com/office/drawing/2014/main" id="{4FAF836D-D4CB-5B1D-7BA2-AB0802E5C65D}"/>
              </a:ext>
            </a:extLst>
          </p:cNvPr>
          <p:cNvSpPr txBox="1"/>
          <p:nvPr/>
        </p:nvSpPr>
        <p:spPr>
          <a:xfrm>
            <a:off x="4354285" y="4079700"/>
            <a:ext cx="5497286" cy="1200329"/>
          </a:xfrm>
          <a:prstGeom prst="rect">
            <a:avLst/>
          </a:prstGeom>
          <a:solidFill>
            <a:srgbClr val="FFFFFF">
              <a:alpha val="89804"/>
            </a:srgbClr>
          </a:solidFill>
        </p:spPr>
        <p:txBody>
          <a:bodyPr wrap="square" lIns="91440" tIns="45720" rIns="91440" bIns="45720" rtlCol="0" anchor="t">
            <a:spAutoFit/>
          </a:bodyPr>
          <a:lstStyle/>
          <a:p>
            <a:pPr marL="0" marR="0" algn="ctr">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Building relationships with students</a:t>
            </a:r>
            <a:endParaRPr lang="en-US" sz="3600"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906825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4BF51-DAB2-48DE-BE9F-CAD302E35E7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6" name="TextBox 5">
            <a:extLst>
              <a:ext uri="{FF2B5EF4-FFF2-40B4-BE49-F238E27FC236}">
                <a16:creationId xmlns:a16="http://schemas.microsoft.com/office/drawing/2014/main" id="{A771E6FF-5560-4A77-BDEA-AAB2DD55FCBF}"/>
              </a:ext>
            </a:extLst>
          </p:cNvPr>
          <p:cNvSpPr txBox="1"/>
          <p:nvPr/>
        </p:nvSpPr>
        <p:spPr>
          <a:xfrm>
            <a:off x="527558" y="1873371"/>
            <a:ext cx="4824186" cy="3970318"/>
          </a:xfrm>
          <a:prstGeom prst="rect">
            <a:avLst/>
          </a:prstGeom>
          <a:solidFill>
            <a:srgbClr val="FFFFFF">
              <a:alpha val="89804"/>
            </a:srgbClr>
          </a:solidFill>
        </p:spPr>
        <p:txBody>
          <a:bodyPr wrap="square" lIns="91440" tIns="45720" rIns="91440" bIns="45720" rtlCol="0" anchor="t">
            <a:spAutoFit/>
          </a:bodyPr>
          <a:lstStyle/>
          <a:p>
            <a:pPr algn="l"/>
            <a:r>
              <a:rPr lang="en-US" sz="3600" b="1" i="0" dirty="0">
                <a:effectLst/>
                <a:latin typeface="Helvetica" panose="020B0604020202020204" pitchFamily="34" charset="0"/>
                <a:cs typeface="Helvetica" panose="020B0604020202020204" pitchFamily="34" charset="0"/>
              </a:rPr>
              <a:t>Syllabi:</a:t>
            </a:r>
          </a:p>
          <a:p>
            <a:pPr marL="571500" lvl="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1</a:t>
            </a:r>
            <a:r>
              <a:rPr lang="en-US" sz="3600" baseline="30000" dirty="0">
                <a:latin typeface="Helvetica" panose="020B0604020202020204" pitchFamily="34" charset="0"/>
                <a:cs typeface="Helvetica" panose="020B0604020202020204" pitchFamily="34" charset="0"/>
              </a:rPr>
              <a:t>st</a:t>
            </a:r>
            <a:r>
              <a:rPr lang="en-US" sz="3600" dirty="0">
                <a:latin typeface="Helvetica" panose="020B0604020202020204" pitchFamily="34" charset="0"/>
                <a:cs typeface="Helvetica" panose="020B0604020202020204" pitchFamily="34" charset="0"/>
              </a:rPr>
              <a:t> and 2</a:t>
            </a:r>
            <a:r>
              <a:rPr lang="en-US" sz="3600" baseline="30000" dirty="0">
                <a:latin typeface="Helvetica" panose="020B0604020202020204" pitchFamily="34" charset="0"/>
                <a:cs typeface="Helvetica" panose="020B0604020202020204" pitchFamily="34" charset="0"/>
              </a:rPr>
              <a:t>nd</a:t>
            </a:r>
            <a:r>
              <a:rPr lang="en-US" sz="3600" dirty="0">
                <a:latin typeface="Helvetica" panose="020B0604020202020204" pitchFamily="34" charset="0"/>
                <a:cs typeface="Helvetica" panose="020B0604020202020204" pitchFamily="34" charset="0"/>
              </a:rPr>
              <a:t> person</a:t>
            </a:r>
          </a:p>
          <a:p>
            <a:pPr marL="571500" lvl="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Communication expectations</a:t>
            </a:r>
          </a:p>
          <a:p>
            <a:pPr marL="571500" lvl="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Avoid jargon</a:t>
            </a:r>
          </a:p>
          <a:p>
            <a:pPr marL="571500" lvl="0" indent="-571500">
              <a:buFont typeface="Arial" panose="020B0604020202020204" pitchFamily="34" charset="0"/>
              <a:buChar char="•"/>
            </a:pPr>
            <a:r>
              <a:rPr lang="en-US" sz="3600" dirty="0">
                <a:latin typeface="Helvetica" panose="020B0604020202020204" pitchFamily="34" charset="0"/>
                <a:cs typeface="Helvetica" panose="020B0604020202020204" pitchFamily="34" charset="0"/>
              </a:rPr>
              <a:t>Explain policy reasons</a:t>
            </a:r>
            <a:endParaRPr lang="en-US" sz="3600" i="0" dirty="0">
              <a:effectLst/>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A5C9A4D8-1D38-C51A-170F-735AF9E53DEF}"/>
              </a:ext>
            </a:extLst>
          </p:cNvPr>
          <p:cNvSpPr txBox="1"/>
          <p:nvPr/>
        </p:nvSpPr>
        <p:spPr>
          <a:xfrm>
            <a:off x="527558" y="775103"/>
            <a:ext cx="4946142" cy="646331"/>
          </a:xfrm>
          <a:prstGeom prst="rect">
            <a:avLst/>
          </a:prstGeom>
          <a:solidFill>
            <a:srgbClr val="FFFFFF">
              <a:alpha val="89804"/>
            </a:srgbClr>
          </a:solidFill>
        </p:spPr>
        <p:txBody>
          <a:bodyPr wrap="square" lIns="91440" tIns="45720" rIns="91440" bIns="45720" rtlCol="0" anchor="t">
            <a:spAutoFit/>
          </a:bodyPr>
          <a:lstStyle/>
          <a:p>
            <a:r>
              <a:rPr lang="en-US" sz="3600" b="1" dirty="0">
                <a:latin typeface="Helvetica"/>
                <a:ea typeface="+mn-lt"/>
                <a:cs typeface="+mn-lt"/>
              </a:rPr>
              <a:t>Set a welcoming tone</a:t>
            </a:r>
          </a:p>
        </p:txBody>
      </p:sp>
    </p:spTree>
    <p:extLst>
      <p:ext uri="{BB962C8B-B14F-4D97-AF65-F5344CB8AC3E}">
        <p14:creationId xmlns:p14="http://schemas.microsoft.com/office/powerpoint/2010/main" val="21921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1026</Words>
  <Application>Microsoft Macintosh PowerPoint</Application>
  <PresentationFormat>Widescreen</PresentationFormat>
  <Paragraphs>104</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Jackie Crouch</cp:lastModifiedBy>
  <cp:revision>2</cp:revision>
  <dcterms:modified xsi:type="dcterms:W3CDTF">2022-09-14T16:31:38Z</dcterms:modified>
</cp:coreProperties>
</file>