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68" r:id="rId4"/>
    <p:sldId id="271" r:id="rId5"/>
    <p:sldId id="273" r:id="rId6"/>
    <p:sldId id="272" r:id="rId7"/>
    <p:sldId id="286" r:id="rId8"/>
    <p:sldId id="274" r:id="rId9"/>
    <p:sldId id="276" r:id="rId10"/>
    <p:sldId id="283" r:id="rId11"/>
    <p:sldId id="275" r:id="rId12"/>
    <p:sldId id="278" r:id="rId13"/>
    <p:sldId id="277" r:id="rId14"/>
    <p:sldId id="279" r:id="rId15"/>
    <p:sldId id="280" r:id="rId16"/>
    <p:sldId id="281" r:id="rId17"/>
    <p:sldId id="282" r:id="rId18"/>
    <p:sldId id="284" r:id="rId19"/>
    <p:sldId id="285" r:id="rId20"/>
    <p:sldId id="287" r:id="rId21"/>
    <p:sldId id="289" r:id="rId22"/>
    <p:sldId id="290" r:id="rId23"/>
    <p:sldId id="288" r:id="rId24"/>
    <p:sldId id="270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FB879"/>
    <a:srgbClr val="D3B979"/>
    <a:srgbClr val="D2C121"/>
    <a:srgbClr val="D2BF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792D637-FF25-3A32-5633-036D6EA64773}" v="40" dt="2021-09-14T18:33:52.5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6" d="100"/>
          <a:sy n="136" d="100"/>
        </p:scale>
        <p:origin x="27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CCS Signature - Revers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2438400"/>
            <a:ext cx="7391400" cy="1023257"/>
          </a:xfrm>
          <a:prstGeom prst="rect">
            <a:avLst/>
          </a:prstGeom>
        </p:spPr>
      </p:pic>
      <p:pic>
        <p:nvPicPr>
          <p:cNvPr id="5" name="Picture 4" descr="UCwCampusesRev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4191000"/>
            <a:ext cx="5029200" cy="96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381000" y="5807075"/>
            <a:ext cx="2133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807075"/>
            <a:ext cx="28956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29400" y="5807075"/>
            <a:ext cx="2133600" cy="365125"/>
          </a:xfrm>
        </p:spPr>
        <p:txBody>
          <a:bodyPr/>
          <a:lstStyle/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9ADDE-98E8-4149-84E6-9A28F99CE161}" type="datetimeFigureOut">
              <a:rPr lang="en-US" smtClean="0"/>
              <a:pPr/>
              <a:t>9/17/2021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EFB43-BEAF-4970-A06C-24B01B76FA9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617220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UCCS Signature - Reverse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51379"/>
            <a:ext cx="2581774" cy="354221"/>
          </a:xfrm>
          <a:prstGeom prst="rect">
            <a:avLst/>
          </a:prstGeom>
        </p:spPr>
      </p:pic>
      <p:pic>
        <p:nvPicPr>
          <p:cNvPr id="12" name="Picture 11" descr="UCwCampusesRev.png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6283472"/>
            <a:ext cx="2209801" cy="4221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 Black"/>
          <a:ea typeface="+mn-ea"/>
          <a:cs typeface="Arial Black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i="1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13F2D-762F-49F5-A2C8-D250A69E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Idioms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A7CD7B-60BD-4E2F-A1BF-46DCE4D372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See eye to eye</a:t>
            </a:r>
          </a:p>
          <a:p>
            <a:r>
              <a:rPr lang="en-US" dirty="0"/>
              <a:t>Speak of the devil</a:t>
            </a:r>
          </a:p>
          <a:p>
            <a:r>
              <a:rPr lang="en-US" dirty="0"/>
              <a:t>Cost an arm and a leg</a:t>
            </a:r>
          </a:p>
          <a:p>
            <a:r>
              <a:rPr lang="en-US" dirty="0"/>
              <a:t>Let the cat out of the bag</a:t>
            </a:r>
          </a:p>
          <a:p>
            <a:r>
              <a:rPr lang="en-US" dirty="0"/>
              <a:t>Feel under the weather</a:t>
            </a:r>
          </a:p>
          <a:p>
            <a:r>
              <a:rPr lang="en-US" dirty="0"/>
              <a:t>Kill two birds with one stone</a:t>
            </a:r>
          </a:p>
          <a:p>
            <a:r>
              <a:rPr lang="en-US" dirty="0"/>
              <a:t>Bite the bullet</a:t>
            </a:r>
          </a:p>
          <a:p>
            <a:r>
              <a:rPr lang="en-US" dirty="0"/>
              <a:t>Last straw</a:t>
            </a:r>
          </a:p>
          <a:p>
            <a:r>
              <a:rPr lang="en-US" dirty="0"/>
              <a:t>Elephant in the room</a:t>
            </a:r>
          </a:p>
        </p:txBody>
      </p:sp>
    </p:spTree>
    <p:extLst>
      <p:ext uri="{BB962C8B-B14F-4D97-AF65-F5344CB8AC3E}">
        <p14:creationId xmlns:p14="http://schemas.microsoft.com/office/powerpoint/2010/main" val="877136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E2669C2-7630-4466-AB47-5430D3EAD5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Let’s synergize an out of the box solution that leverages best practices for the IRB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DBD9BBD-3A4D-4AAB-AFB6-4511B803A9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95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C9A6D-7359-48A8-AF85-6AC06E6D8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 and Tricks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773AA-9A1A-4CB4-A7B0-D279BE579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Many of these will likely help native speakers as well</a:t>
            </a:r>
          </a:p>
          <a:p>
            <a:r>
              <a:rPr lang="en-US" dirty="0"/>
              <a:t>Some may feel like a massive case of “duh” </a:t>
            </a:r>
          </a:p>
        </p:txBody>
      </p:sp>
    </p:spTree>
    <p:extLst>
      <p:ext uri="{BB962C8B-B14F-4D97-AF65-F5344CB8AC3E}">
        <p14:creationId xmlns:p14="http://schemas.microsoft.com/office/powerpoint/2010/main" val="22439092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52902-4B5E-461B-A607-32AFCD4C7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Vocabulary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6A357-EF0F-424A-A6C3-2C7326D65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Build lists and publish in advance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1F1B4F-0F4A-4370-B18A-65F4055B3C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 b="2593"/>
          <a:stretch/>
        </p:blipFill>
        <p:spPr>
          <a:xfrm>
            <a:off x="457200" y="2676525"/>
            <a:ext cx="7631589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3360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D267A-B3D4-430E-BBFC-3B069454A6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4D2E2-AA4A-4A08-B05D-C5C0FA384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PowerPoint in advance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5859D-87B9-4A33-8EAF-5A4142659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 t="-1" r="55000" b="2593"/>
          <a:stretch/>
        </p:blipFill>
        <p:spPr>
          <a:xfrm>
            <a:off x="1181100" y="2133600"/>
            <a:ext cx="6781800" cy="428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256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2198-3397-4799-ADFC-CBF9085DB7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Practice Wait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9A8A3-4B78-463A-AD58-C7E6A3BA36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10 seconds</a:t>
            </a:r>
          </a:p>
        </p:txBody>
      </p:sp>
    </p:spTree>
    <p:extLst>
      <p:ext uri="{BB962C8B-B14F-4D97-AF65-F5344CB8AC3E}">
        <p14:creationId xmlns:p14="http://schemas.microsoft.com/office/powerpoint/2010/main" val="2274759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71DA-EF1C-421D-B9C1-A07EBE36A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Questioning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E7FDB-42D7-44C3-9746-85D6569A5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Give them the question in writing a few minutes before and say “I’m going to call on you to answer this in 10 minutes”</a:t>
            </a:r>
          </a:p>
        </p:txBody>
      </p:sp>
    </p:spTree>
    <p:extLst>
      <p:ext uri="{BB962C8B-B14F-4D97-AF65-F5344CB8AC3E}">
        <p14:creationId xmlns:p14="http://schemas.microsoft.com/office/powerpoint/2010/main" val="230658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5702D-81A9-472B-9F70-178B4C59C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use of video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4B616D3-6742-42EE-AE1B-586AEEE2B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1843" b="1235"/>
          <a:stretch/>
        </p:blipFill>
        <p:spPr>
          <a:xfrm>
            <a:off x="609600" y="1371600"/>
            <a:ext cx="7794176" cy="4495800"/>
          </a:xfrm>
        </p:spPr>
      </p:pic>
    </p:spTree>
    <p:extLst>
      <p:ext uri="{BB962C8B-B14F-4D97-AF65-F5344CB8AC3E}">
        <p14:creationId xmlns:p14="http://schemas.microsoft.com/office/powerpoint/2010/main" val="10325793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168C8-6996-4563-B553-D81715707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Exemplars and Rubrics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EA5143-D980-4EB4-B8D7-2D01BFFF6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Don’t expect students know what you want in terms of quality or format</a:t>
            </a:r>
          </a:p>
          <a:p>
            <a:r>
              <a:rPr lang="en-US" dirty="0"/>
              <a:t>Helps to support the Writing Center</a:t>
            </a:r>
          </a:p>
          <a:p>
            <a:r>
              <a:rPr lang="en-US" dirty="0"/>
              <a:t>How much does use/abuse of English matter to grading</a:t>
            </a:r>
          </a:p>
        </p:txBody>
      </p:sp>
    </p:spTree>
    <p:extLst>
      <p:ext uri="{BB962C8B-B14F-4D97-AF65-F5344CB8AC3E}">
        <p14:creationId xmlns:p14="http://schemas.microsoft.com/office/powerpoint/2010/main" val="4176961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533F3-79C9-44F4-8D50-9E8A8DA562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Revise and Resubmit?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814A964-5CCB-4697-A09B-88397F58C53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270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Supporting Non-Native English Speakers in the Classroom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Grant Clayton</a:t>
            </a:r>
          </a:p>
          <a:p>
            <a:r>
              <a:rPr lang="en-US" dirty="0"/>
              <a:t>College of Education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2DABF-93CF-4BA9-89DE-E86404AE7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 Pace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D708F-EAFB-42C2-8784-9213540EFC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 speak quickly and have a very heavy accent. You’ll have to pay attention”</a:t>
            </a:r>
          </a:p>
          <a:p>
            <a:r>
              <a:rPr lang="en-US" dirty="0"/>
              <a:t>Slow down</a:t>
            </a:r>
          </a:p>
          <a:p>
            <a:r>
              <a:rPr lang="en-US" dirty="0"/>
              <a:t>Pause</a:t>
            </a:r>
          </a:p>
          <a:p>
            <a:r>
              <a:rPr lang="en-US" dirty="0"/>
              <a:t>Ask questions that require a response</a:t>
            </a:r>
          </a:p>
          <a:p>
            <a:r>
              <a:rPr lang="en-US" dirty="0"/>
              <a:t>Beware of the rhetorical questions</a:t>
            </a:r>
          </a:p>
        </p:txBody>
      </p:sp>
    </p:spTree>
    <p:extLst>
      <p:ext uri="{BB962C8B-B14F-4D97-AF65-F5344CB8AC3E}">
        <p14:creationId xmlns:p14="http://schemas.microsoft.com/office/powerpoint/2010/main" val="36817466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752512-871E-4926-B664-F7BEF880DB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981CDA3-2A9D-4A85-880D-A6A75B8395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516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A04A49-2724-411E-9115-7F6C15635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44" r="7037" b="7778"/>
          <a:stretch/>
        </p:blipFill>
        <p:spPr>
          <a:xfrm>
            <a:off x="2000250" y="304800"/>
            <a:ext cx="478155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963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06BFD6-EBDF-4004-88D3-2CAA722B67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Case Studies and Questions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34EC47C-6FE4-487A-83BD-B065E1A8AD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0949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F4681-FF37-4977-BADE-CB8436BD32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Call, Write Keep in Touch! How can I help you?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26F0F-A442-490F-8B15-80C4273B43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Grant Clayton gclayto2@uccs.edu</a:t>
            </a:r>
          </a:p>
        </p:txBody>
      </p:sp>
    </p:spTree>
    <p:extLst>
      <p:ext uri="{BB962C8B-B14F-4D97-AF65-F5344CB8AC3E}">
        <p14:creationId xmlns:p14="http://schemas.microsoft.com/office/powerpoint/2010/main" val="2967430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brief word about terms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419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Labels Matter</a:t>
            </a:r>
          </a:p>
          <a:p>
            <a:pPr lvl="1"/>
            <a:r>
              <a:rPr lang="en-US" dirty="0"/>
              <a:t>English as a Second Language (ESL)</a:t>
            </a:r>
          </a:p>
          <a:p>
            <a:pPr lvl="1"/>
            <a:r>
              <a:rPr lang="en-US" dirty="0"/>
              <a:t>English Language Learners (ELL)</a:t>
            </a:r>
          </a:p>
          <a:p>
            <a:pPr lvl="1"/>
            <a:r>
              <a:rPr lang="en-US" dirty="0"/>
              <a:t>English Learners (EL)</a:t>
            </a:r>
          </a:p>
          <a:p>
            <a:pPr lvl="1"/>
            <a:r>
              <a:rPr lang="en-US" dirty="0"/>
              <a:t>English as a New Language (ENL)</a:t>
            </a:r>
          </a:p>
          <a:p>
            <a:pPr lvl="1"/>
            <a:r>
              <a:rPr lang="en-US">
                <a:cs typeface="Arial"/>
              </a:rPr>
              <a:t>Culturally and Linguistically Diverse (CLD)</a:t>
            </a:r>
            <a:endParaRPr lang="en-US" dirty="0">
              <a:cs typeface="Arial"/>
            </a:endParaRPr>
          </a:p>
          <a:p>
            <a:pPr lvl="1"/>
            <a:endParaRPr lang="en-US" dirty="0"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3FEB-6F4E-4AA0-BE2B-43A55DB13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Groups in Higher Education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E15F6-990C-47D9-B4E7-05513A46EC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Non-US citizen students (e.g. Saudi nationals in graduate programs)</a:t>
            </a:r>
          </a:p>
          <a:p>
            <a:pPr lvl="2"/>
            <a:r>
              <a:rPr lang="en-US" dirty="0"/>
              <a:t>Often studied international English</a:t>
            </a:r>
          </a:p>
          <a:p>
            <a:pPr lvl="2"/>
            <a:r>
              <a:rPr lang="en-US" dirty="0"/>
              <a:t>Levels of written and oral fluency reflect the school systems of their home country </a:t>
            </a:r>
          </a:p>
          <a:p>
            <a:pPr lvl="1"/>
            <a:r>
              <a:rPr lang="en-US" dirty="0"/>
              <a:t>US citizens/residents with various levels of K12 experience</a:t>
            </a:r>
          </a:p>
          <a:p>
            <a:pPr lvl="2"/>
            <a:r>
              <a:rPr lang="en-US" dirty="0"/>
              <a:t>Usually more comfortable with US English</a:t>
            </a:r>
          </a:p>
          <a:p>
            <a:pPr lvl="2"/>
            <a:r>
              <a:rPr lang="en-US" dirty="0"/>
              <a:t>Oral fluency is usually higher than written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816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EF0B2-94C2-4718-9418-F5F7893953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Affective Filter</a:t>
            </a:r>
          </a:p>
        </p:txBody>
      </p:sp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737F493B-F6B9-46A1-A8EF-AEE1A1E74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57200"/>
            <a:ext cx="4480158" cy="57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405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CE823-EAA1-4172-A93C-AE1BD22AB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Acquiring a New Language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85BF25-372F-4E25-A69D-E2E42D893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Oral comprehension</a:t>
            </a:r>
          </a:p>
          <a:p>
            <a:r>
              <a:rPr lang="en-US" dirty="0"/>
              <a:t>Oral fluency</a:t>
            </a:r>
          </a:p>
          <a:p>
            <a:r>
              <a:rPr lang="en-US" dirty="0"/>
              <a:t>Written comprehension</a:t>
            </a:r>
          </a:p>
          <a:p>
            <a:r>
              <a:rPr lang="en-US" dirty="0"/>
              <a:t>Written fluency</a:t>
            </a:r>
          </a:p>
          <a:p>
            <a:r>
              <a:rPr lang="en-US" dirty="0"/>
              <a:t>Academic comprehension</a:t>
            </a:r>
          </a:p>
          <a:p>
            <a:r>
              <a:rPr lang="en-US" dirty="0"/>
              <a:t>Academic fluency </a:t>
            </a:r>
          </a:p>
        </p:txBody>
      </p:sp>
    </p:spTree>
    <p:extLst>
      <p:ext uri="{BB962C8B-B14F-4D97-AF65-F5344CB8AC3E}">
        <p14:creationId xmlns:p14="http://schemas.microsoft.com/office/powerpoint/2010/main" val="24286274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8F1CFD-14D3-49E6-9428-FF031D52DBF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Don’t fall for nodding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0F322C0-51C4-4807-9F81-8DD5824C57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Ask a comprehension question that requires a reply</a:t>
            </a:r>
          </a:p>
        </p:txBody>
      </p:sp>
    </p:spTree>
    <p:extLst>
      <p:ext uri="{BB962C8B-B14F-4D97-AF65-F5344CB8AC3E}">
        <p14:creationId xmlns:p14="http://schemas.microsoft.com/office/powerpoint/2010/main" val="2363547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CCC3B-8605-4B22-9005-3D354D07D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Your Classroom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9D70BB-682A-486C-BF36-4EE0E8F64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goals</a:t>
            </a:r>
          </a:p>
          <a:p>
            <a:pPr lvl="1"/>
            <a:r>
              <a:rPr lang="en-US" dirty="0"/>
              <a:t>Oral fluency/comprehension</a:t>
            </a:r>
          </a:p>
          <a:p>
            <a:pPr lvl="1"/>
            <a:r>
              <a:rPr lang="en-US" dirty="0"/>
              <a:t>Written fluency/comprehension</a:t>
            </a:r>
          </a:p>
          <a:p>
            <a:pPr lvl="1"/>
            <a:r>
              <a:rPr lang="en-US" dirty="0"/>
              <a:t>Specific content knowledge and skills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5582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7F1F7-6FC4-4F9D-9FB0-821E4E67D0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Jargon, idioms, and abbreviations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07419C-07A6-45A1-A8B8-89844475B95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60183"/>
      </p:ext>
    </p:extLst>
  </p:cSld>
  <p:clrMapOvr>
    <a:masterClrMapping/>
  </p:clrMapOvr>
</p:sld>
</file>

<file path=ppt/theme/theme1.xml><?xml version="1.0" encoding="utf-8"?>
<a:theme xmlns:a="http://schemas.openxmlformats.org/drawingml/2006/main" name="uccs-powerpoint-template-2014-cobrand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uccs-powerpoint-template-2014-cobranded</Template>
  <TotalTime>53</TotalTime>
  <Words>393</Words>
  <Application>Microsoft Office PowerPoint</Application>
  <PresentationFormat>On-screen Show (4:3)</PresentationFormat>
  <Paragraphs>71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Arial Black</vt:lpstr>
      <vt:lpstr>uccs-powerpoint-template-2014-cobranded</vt:lpstr>
      <vt:lpstr>PowerPoint Presentation</vt:lpstr>
      <vt:lpstr>Supporting Non-Native English Speakers in the Classroom</vt:lpstr>
      <vt:lpstr>A brief word about terms</vt:lpstr>
      <vt:lpstr>Typical Groups in Higher Education</vt:lpstr>
      <vt:lpstr>Affective Filter</vt:lpstr>
      <vt:lpstr>Acquiring a New Language </vt:lpstr>
      <vt:lpstr>Don’t fall for nodding</vt:lpstr>
      <vt:lpstr>In Your Classroom</vt:lpstr>
      <vt:lpstr>Jargon, idioms, and abbreviations</vt:lpstr>
      <vt:lpstr>Idioms</vt:lpstr>
      <vt:lpstr>Let’s synergize an out of the box solution that leverages best practices for the IRB</vt:lpstr>
      <vt:lpstr>Tips and Tricks</vt:lpstr>
      <vt:lpstr>Vocabulary</vt:lpstr>
      <vt:lpstr>Notes</vt:lpstr>
      <vt:lpstr>Practice Wait Time</vt:lpstr>
      <vt:lpstr>Other Questioning Strategies</vt:lpstr>
      <vt:lpstr>Make use of video</vt:lpstr>
      <vt:lpstr>Exemplars and Rubrics</vt:lpstr>
      <vt:lpstr>Revise and Resubmit?</vt:lpstr>
      <vt:lpstr>Lecture Pace </vt:lpstr>
      <vt:lpstr>Further Reading</vt:lpstr>
      <vt:lpstr>PowerPoint Presentation</vt:lpstr>
      <vt:lpstr>Case Studies and Questions</vt:lpstr>
      <vt:lpstr>Call, Write Keep in Touch! How can I help you?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Grant</dc:creator>
  <cp:lastModifiedBy>David Anderson</cp:lastModifiedBy>
  <cp:revision>9</cp:revision>
  <dcterms:created xsi:type="dcterms:W3CDTF">2015-11-04T15:29:21Z</dcterms:created>
  <dcterms:modified xsi:type="dcterms:W3CDTF">2021-09-17T16:44:30Z</dcterms:modified>
</cp:coreProperties>
</file>