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1" r:id="rId5"/>
    <p:sldId id="298" r:id="rId6"/>
    <p:sldId id="281" r:id="rId7"/>
    <p:sldId id="279" r:id="rId8"/>
    <p:sldId id="274" r:id="rId9"/>
    <p:sldId id="295" r:id="rId10"/>
    <p:sldId id="282" r:id="rId11"/>
    <p:sldId id="283" r:id="rId12"/>
    <p:sldId id="294" r:id="rId13"/>
    <p:sldId id="299" r:id="rId14"/>
    <p:sldId id="300" r:id="rId15"/>
    <p:sldId id="290" r:id="rId16"/>
    <p:sldId id="29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4E8F00"/>
    <a:srgbClr val="0096FF"/>
    <a:srgbClr val="404040"/>
    <a:srgbClr val="D9D9D9"/>
    <a:srgbClr val="76D6FF"/>
    <a:srgbClr val="80C3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C26DB-642D-4A8C-9327-0FE35F6379BB}" v="2" dt="2022-08-18T14:24:11.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6217E-4D11-4CCE-95A2-CF8BA0758FC0}" type="datetimeFigureOut">
              <a:rPr lang="en-US" smtClean="0"/>
              <a:t>9/12/22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236F0-2869-4330-A1B7-B28C0C118CE7}" type="slidenum">
              <a:rPr lang="en-US" smtClean="0"/>
              <a:t>‹#›</a:t>
            </a:fld>
            <a:endParaRPr lang="en-US"/>
          </a:p>
        </p:txBody>
      </p:sp>
    </p:spTree>
    <p:extLst>
      <p:ext uri="{BB962C8B-B14F-4D97-AF65-F5344CB8AC3E}">
        <p14:creationId xmlns:p14="http://schemas.microsoft.com/office/powerpoint/2010/main" val="347086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ccsoffice365-my.sharepoint.com/:b:/g/personal/adodson2_uccs_edu/ERgisvaY-OtCpXCr_cR-tdMBFiiFtlWBricKdEJWWAFaCQ?e=t74Jg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ccsoffice365-my.sharepoint.com/:b:/g/personal/adodson2_uccs_edu/ERgisvaY-OtCpXCr_cR-tdMBFiiFtlWBricKdEJWWAFaCQ?e=t74Jg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Susan</a:t>
            </a:r>
          </a:p>
          <a:p>
            <a:r>
              <a:rPr lang="en-US"/>
              <a:t>Welcome to the Implementing Open Educational Resources session. Just a few housekeeping items before we get started, just a reminder that if you can take some notes on page 9 in your interactive notebook. For those joining us online, check the chat for the link to the digital notebook if you haven’t already been utilizing it. We also want to provide you an opportunity for a little interaction so have your browsers open for some OER searching.</a:t>
            </a:r>
          </a:p>
        </p:txBody>
      </p:sp>
      <p:sp>
        <p:nvSpPr>
          <p:cNvPr id="4" name="Slide Number Placeholder 3"/>
          <p:cNvSpPr>
            <a:spLocks noGrp="1"/>
          </p:cNvSpPr>
          <p:nvPr>
            <p:ph type="sldNum" sz="quarter" idx="5"/>
          </p:nvPr>
        </p:nvSpPr>
        <p:spPr/>
        <p:txBody>
          <a:bodyPr/>
          <a:lstStyle/>
          <a:p>
            <a:fld id="{2A7236F0-2869-4330-A1B7-B28C0C118CE7}" type="slidenum">
              <a:rPr lang="en-US" smtClean="0"/>
              <a:t>1</a:t>
            </a:fld>
            <a:endParaRPr lang="en-US"/>
          </a:p>
        </p:txBody>
      </p:sp>
    </p:spTree>
    <p:extLst>
      <p:ext uri="{BB962C8B-B14F-4D97-AF65-F5344CB8AC3E}">
        <p14:creationId xmlns:p14="http://schemas.microsoft.com/office/powerpoint/2010/main" val="426100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Patrick after your part, please transition back to Susan who will share about the OER SUCCESS Program and provide next steps for participants.</a:t>
            </a:r>
          </a:p>
        </p:txBody>
      </p:sp>
      <p:sp>
        <p:nvSpPr>
          <p:cNvPr id="4" name="Slide Number Placeholder 3"/>
          <p:cNvSpPr>
            <a:spLocks noGrp="1"/>
          </p:cNvSpPr>
          <p:nvPr>
            <p:ph type="sldNum" sz="quarter" idx="5"/>
          </p:nvPr>
        </p:nvSpPr>
        <p:spPr/>
        <p:txBody>
          <a:bodyPr/>
          <a:lstStyle/>
          <a:p>
            <a:fld id="{2A7236F0-2869-4330-A1B7-B28C0C118CE7}" type="slidenum">
              <a:rPr lang="en-US" smtClean="0"/>
              <a:t>10</a:t>
            </a:fld>
            <a:endParaRPr lang="en-US"/>
          </a:p>
        </p:txBody>
      </p:sp>
    </p:spTree>
    <p:extLst>
      <p:ext uri="{BB962C8B-B14F-4D97-AF65-F5344CB8AC3E}">
        <p14:creationId xmlns:p14="http://schemas.microsoft.com/office/powerpoint/2010/main" val="3834017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Patrick after your part, please transition back to Susan who will share about the OER SUCCESS Program and provide next steps for participants.</a:t>
            </a:r>
          </a:p>
        </p:txBody>
      </p:sp>
      <p:sp>
        <p:nvSpPr>
          <p:cNvPr id="4" name="Slide Number Placeholder 3"/>
          <p:cNvSpPr>
            <a:spLocks noGrp="1"/>
          </p:cNvSpPr>
          <p:nvPr>
            <p:ph type="sldNum" sz="quarter" idx="5"/>
          </p:nvPr>
        </p:nvSpPr>
        <p:spPr/>
        <p:txBody>
          <a:bodyPr/>
          <a:lstStyle/>
          <a:p>
            <a:fld id="{2A7236F0-2869-4330-A1B7-B28C0C118CE7}" type="slidenum">
              <a:rPr lang="en-US" smtClean="0"/>
              <a:t>11</a:t>
            </a:fld>
            <a:endParaRPr lang="en-US"/>
          </a:p>
        </p:txBody>
      </p:sp>
    </p:spTree>
    <p:extLst>
      <p:ext uri="{BB962C8B-B14F-4D97-AF65-F5344CB8AC3E}">
        <p14:creationId xmlns:p14="http://schemas.microsoft.com/office/powerpoint/2010/main" val="61698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Susan, please provide an overview of the OER SUCCESS Program</a:t>
            </a:r>
          </a:p>
          <a:p>
            <a:pPr marL="0" lvl="0" indent="0" algn="l" rtl="0">
              <a:spcBef>
                <a:spcPts val="0"/>
              </a:spcBef>
              <a:spcAft>
                <a:spcPts val="0"/>
              </a:spcAft>
              <a:buNone/>
            </a:pPr>
            <a:endParaRPr lang="en-US"/>
          </a:p>
          <a:p>
            <a:pPr marL="0" lvl="0" indent="0" algn="l" rtl="0">
              <a:spcBef>
                <a:spcPts val="0"/>
              </a:spcBef>
              <a:spcAft>
                <a:spcPts val="0"/>
              </a:spcAft>
              <a:buNone/>
            </a:pPr>
            <a:r>
              <a:rPr lang="en-US"/>
              <a:t>The FRC in conjunction with the Open CU initiative, offers an OER SUCCESS Program to guide you in the implementation of OER. The Program is composed of three courses that helps you carve out a specific path for OER SUCCESS. Program participation is supported through the Colorado Department of Higher Education OER grants where stipends may be earned for searching, implementing, and curating/creating OER.</a:t>
            </a:r>
          </a:p>
          <a:p>
            <a:pPr marL="0" lvl="0" indent="0" algn="l" rtl="0">
              <a:spcBef>
                <a:spcPts val="0"/>
              </a:spcBef>
              <a:spcAft>
                <a:spcPts val="0"/>
              </a:spcAft>
              <a:buNone/>
            </a:pPr>
            <a:endParaRPr lang="en-US"/>
          </a:p>
          <a:p>
            <a:pPr marL="0" lvl="0" indent="0" algn="l" rtl="0">
              <a:spcBef>
                <a:spcPts val="0"/>
              </a:spcBef>
              <a:spcAft>
                <a:spcPts val="0"/>
              </a:spcAft>
              <a:buNone/>
            </a:pPr>
            <a:r>
              <a:rPr lang="en-US"/>
              <a:t>Part 1 – More in-depth look at OER, how to find, ways to plug it into your course, and plan for implementation.</a:t>
            </a:r>
          </a:p>
          <a:p>
            <a:pPr marL="0" lvl="0" indent="0" algn="l" rtl="0">
              <a:spcBef>
                <a:spcPts val="0"/>
              </a:spcBef>
              <a:spcAft>
                <a:spcPts val="0"/>
              </a:spcAft>
              <a:buNone/>
            </a:pPr>
            <a:r>
              <a:rPr lang="en-US"/>
              <a:t>Part 2 – Dives into how to expand the use of OER for enhancing student engagement, interactions, and inclusiveness.</a:t>
            </a:r>
          </a:p>
          <a:p>
            <a:pPr marL="0" lvl="0" indent="0" algn="l" rtl="0">
              <a:spcBef>
                <a:spcPts val="0"/>
              </a:spcBef>
              <a:spcAft>
                <a:spcPts val="0"/>
              </a:spcAft>
              <a:buNone/>
            </a:pPr>
            <a:r>
              <a:rPr lang="en-US"/>
              <a:t>Part 3 – Guides in the curation and creation of OER.</a:t>
            </a:r>
            <a:endParaRPr/>
          </a:p>
        </p:txBody>
      </p:sp>
      <p:sp>
        <p:nvSpPr>
          <p:cNvPr id="376" name="Google Shape;37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67898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Susan, please conclude the session by encouraging participants in the next steps.</a:t>
            </a:r>
          </a:p>
          <a:p>
            <a:endParaRPr lang="en-US"/>
          </a:p>
          <a:p>
            <a:r>
              <a:rPr lang="en-US"/>
              <a:t>NOTE: Participants will need to use their UCCS credentials to access the form.</a:t>
            </a:r>
          </a:p>
        </p:txBody>
      </p:sp>
      <p:sp>
        <p:nvSpPr>
          <p:cNvPr id="4" name="Slide Number Placeholder 3"/>
          <p:cNvSpPr>
            <a:spLocks noGrp="1"/>
          </p:cNvSpPr>
          <p:nvPr>
            <p:ph type="sldNum" sz="quarter" idx="5"/>
          </p:nvPr>
        </p:nvSpPr>
        <p:spPr/>
        <p:txBody>
          <a:bodyPr/>
          <a:lstStyle/>
          <a:p>
            <a:fld id="{2A7236F0-2869-4330-A1B7-B28C0C118CE7}" type="slidenum">
              <a:rPr lang="en-US" smtClean="0"/>
              <a:t>13</a:t>
            </a:fld>
            <a:endParaRPr lang="en-US"/>
          </a:p>
        </p:txBody>
      </p:sp>
    </p:spTree>
    <p:extLst>
      <p:ext uri="{BB962C8B-B14F-4D97-AF65-F5344CB8AC3E}">
        <p14:creationId xmlns:p14="http://schemas.microsoft.com/office/powerpoint/2010/main" val="405684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Susan will introduce each presenter</a:t>
            </a:r>
            <a:r>
              <a:rPr lang="en-US">
                <a:sym typeface="Wingdings" pitchFamily="2" charset="2"/>
              </a:rPr>
              <a:t></a:t>
            </a:r>
          </a:p>
          <a:p>
            <a:endParaRPr lang="en-US">
              <a:sym typeface="Wingdings" pitchFamily="2" charset="2"/>
            </a:endParaRPr>
          </a:p>
          <a:p>
            <a:r>
              <a:rPr lang="en-US">
                <a:sym typeface="Wingdings" pitchFamily="2" charset="2"/>
              </a:rPr>
              <a:t>Katherine is the current UCCS OER Champion and is sharing a bit about the open </a:t>
            </a:r>
            <a:r>
              <a:rPr lang="en-US" err="1">
                <a:sym typeface="Wingdings" pitchFamily="2" charset="2"/>
              </a:rPr>
              <a:t>etext</a:t>
            </a:r>
            <a:r>
              <a:rPr lang="en-US">
                <a:sym typeface="Wingdings" pitchFamily="2" charset="2"/>
              </a:rPr>
              <a:t> and online homework system for her math courses.</a:t>
            </a:r>
          </a:p>
          <a:p>
            <a:endParaRPr lang="en-US">
              <a:sym typeface="Wingdings" pitchFamily="2" charset="2"/>
            </a:endParaRPr>
          </a:p>
          <a:p>
            <a:r>
              <a:rPr lang="en-US">
                <a:sym typeface="Wingdings" pitchFamily="2" charset="2"/>
              </a:rPr>
              <a:t>Patrick </a:t>
            </a:r>
            <a:r>
              <a:rPr lang="en-US" err="1">
                <a:sym typeface="Wingdings" pitchFamily="2" charset="2"/>
              </a:rPr>
              <a:t>D’Silva</a:t>
            </a:r>
            <a:r>
              <a:rPr lang="en-US">
                <a:sym typeface="Wingdings" pitchFamily="2" charset="2"/>
              </a:rPr>
              <a:t> has focused his OER efforts on guiding students as OER creators and will be sharing a bit about how he fostered that process in his Introduction to Philosophy course.</a:t>
            </a:r>
            <a:endParaRPr lang="en-US"/>
          </a:p>
        </p:txBody>
      </p:sp>
      <p:sp>
        <p:nvSpPr>
          <p:cNvPr id="4" name="Slide Number Placeholder 3"/>
          <p:cNvSpPr>
            <a:spLocks noGrp="1"/>
          </p:cNvSpPr>
          <p:nvPr>
            <p:ph type="sldNum" sz="quarter" idx="5"/>
          </p:nvPr>
        </p:nvSpPr>
        <p:spPr/>
        <p:txBody>
          <a:bodyPr/>
          <a:lstStyle/>
          <a:p>
            <a:fld id="{3C751F00-C101-E646-91FB-0C5D3578B9F4}" type="slidenum">
              <a:rPr lang="en-US" smtClean="0"/>
              <a:t>2</a:t>
            </a:fld>
            <a:endParaRPr lang="en-US"/>
          </a:p>
        </p:txBody>
      </p:sp>
    </p:spTree>
    <p:extLst>
      <p:ext uri="{BB962C8B-B14F-4D97-AF65-F5344CB8AC3E}">
        <p14:creationId xmlns:p14="http://schemas.microsoft.com/office/powerpoint/2010/main" val="222358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p>
          <a:p>
            <a:pPr marL="0" lvl="0" indent="0" algn="l" rtl="0">
              <a:spcBef>
                <a:spcPts val="0"/>
              </a:spcBef>
              <a:spcAft>
                <a:spcPts val="0"/>
              </a:spcAft>
              <a:buNone/>
            </a:pPr>
            <a:r>
              <a:rPr lang="en-US"/>
              <a:t>How many of you have heard of open educational resources also know as OER?</a:t>
            </a:r>
          </a:p>
          <a:p>
            <a:pPr marL="0" lvl="0" indent="0" algn="l" rtl="0">
              <a:spcBef>
                <a:spcPts val="0"/>
              </a:spcBef>
              <a:spcAft>
                <a:spcPts val="0"/>
              </a:spcAft>
              <a:buNone/>
            </a:pPr>
            <a:r>
              <a:rPr lang="en-US"/>
              <a:t>How would you describe what OER are?</a:t>
            </a:r>
          </a:p>
          <a:p>
            <a:pPr marL="0" lvl="0" indent="0" algn="l" rtl="0">
              <a:spcBef>
                <a:spcPts val="0"/>
              </a:spcBef>
              <a:spcAft>
                <a:spcPts val="0"/>
              </a:spcAft>
              <a:buNone/>
            </a:pPr>
            <a:endParaRPr lang="en-US"/>
          </a:p>
          <a:p>
            <a:pPr marL="0" lvl="0" indent="0" algn="l" rtl="0">
              <a:spcBef>
                <a:spcPts val="0"/>
              </a:spcBef>
              <a:spcAft>
                <a:spcPts val="0"/>
              </a:spcAft>
              <a:buNone/>
            </a:pPr>
            <a:r>
              <a:rPr lang="en-US"/>
              <a:t>Click to show the definition and as you explain that OER are more than just a digital, open textbook, the different formats will populate on the slide.</a:t>
            </a:r>
            <a:endParaRPr/>
          </a:p>
        </p:txBody>
      </p:sp>
      <p:sp>
        <p:nvSpPr>
          <p:cNvPr id="214" name="Google Shape;2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Susan</a:t>
            </a:r>
          </a:p>
          <a:p>
            <a:pPr marL="0" lvl="0" indent="0" algn="l" rtl="0">
              <a:spcBef>
                <a:spcPts val="0"/>
              </a:spcBef>
              <a:spcAft>
                <a:spcPts val="0"/>
              </a:spcAft>
              <a:buNone/>
            </a:pPr>
            <a:r>
              <a:rPr lang="en-US"/>
              <a:t>As mentioned, the best way to identify OER is to look for a Creative Commons license. These generally appear at the bottom of documents or webpages.</a:t>
            </a:r>
          </a:p>
          <a:p>
            <a:pPr marL="0" lvl="0" indent="0" algn="l" rtl="0">
              <a:spcBef>
                <a:spcPts val="0"/>
              </a:spcBef>
              <a:spcAft>
                <a:spcPts val="0"/>
              </a:spcAft>
              <a:buNone/>
            </a:pPr>
            <a:r>
              <a:rPr lang="en-US"/>
              <a:t>The licenses indicate how others are able to use and attribute OER with the least restrictive being Public Domain and CC BY and the most restrictive being the CC BY NC ND. Explanation of use for a given license is generally linked to the Creative Commons website so you are able to determine how you can use the OER.</a:t>
            </a:r>
            <a:endParaRPr/>
          </a:p>
        </p:txBody>
      </p:sp>
      <p:sp>
        <p:nvSpPr>
          <p:cNvPr id="344" name="Google Shape;34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Susan will transition to Katherine who will focus on the overall reasons for using OER with specific emphasis on her own rationale and what it led to.</a:t>
            </a:r>
          </a:p>
          <a:p>
            <a:pPr marL="0" lvl="0" indent="0" algn="l" rtl="0">
              <a:spcBef>
                <a:spcPts val="0"/>
              </a:spcBef>
              <a:spcAft>
                <a:spcPts val="0"/>
              </a:spcAft>
              <a:buNone/>
            </a:pPr>
            <a:endParaRPr lang="en-US"/>
          </a:p>
          <a:p>
            <a:pPr marL="0" lvl="0" indent="0" algn="l" rtl="0">
              <a:spcBef>
                <a:spcPts val="0"/>
              </a:spcBef>
              <a:spcAft>
                <a:spcPts val="0"/>
              </a:spcAft>
              <a:buNone/>
            </a:pPr>
            <a:r>
              <a:rPr lang="en-US"/>
              <a:t>Knowing what OER are and how to identify and use greatly contributes to implementing them successfully and focusing on the reason for OER use also helps guide in the implementation process.</a:t>
            </a:r>
          </a:p>
          <a:p>
            <a:pPr marL="0" lvl="0" indent="0" algn="l" rtl="0">
              <a:spcBef>
                <a:spcPts val="0"/>
              </a:spcBef>
              <a:spcAft>
                <a:spcPts val="0"/>
              </a:spcAft>
              <a:buNone/>
            </a:pPr>
            <a:endParaRPr lang="en-US"/>
          </a:p>
          <a:p>
            <a:pPr marL="0" lvl="0" indent="0" algn="l" rtl="0">
              <a:spcBef>
                <a:spcPts val="0"/>
              </a:spcBef>
              <a:spcAft>
                <a:spcPts val="0"/>
              </a:spcAft>
              <a:buNone/>
            </a:pPr>
            <a:r>
              <a:rPr lang="en-US"/>
              <a:t>NOTE: Each box is animated to fly in from the bottom (feel free to adjust them as needed)</a:t>
            </a:r>
          </a:p>
          <a:p>
            <a:pPr marL="0" lvl="0" indent="0" algn="l" rtl="0">
              <a:spcBef>
                <a:spcPts val="0"/>
              </a:spcBef>
              <a:spcAft>
                <a:spcPts val="0"/>
              </a:spcAft>
              <a:buNone/>
            </a:pPr>
            <a:endParaRPr lang="en-US"/>
          </a:p>
          <a:p>
            <a:pPr marL="0" lvl="0" indent="0" algn="l" rtl="0">
              <a:spcBef>
                <a:spcPts val="0"/>
              </a:spcBef>
              <a:spcAft>
                <a:spcPts val="0"/>
              </a:spcAft>
              <a:buNone/>
            </a:pPr>
            <a:r>
              <a:rPr lang="en-US"/>
              <a:t>Katherine, please focus on the reasons that specifically influenced your OER creation.</a:t>
            </a:r>
          </a:p>
          <a:p>
            <a:pPr marL="0" lvl="0" indent="0" algn="l" rtl="0">
              <a:spcBef>
                <a:spcPts val="0"/>
              </a:spcBef>
              <a:spcAft>
                <a:spcPts val="0"/>
              </a:spcAft>
              <a:buNone/>
            </a:pPr>
            <a:endParaRPr lang="en-US"/>
          </a:p>
          <a:p>
            <a:pPr marL="0" lvl="0" indent="0" algn="l" rtl="0">
              <a:spcBef>
                <a:spcPts val="0"/>
              </a:spcBef>
              <a:spcAft>
                <a:spcPts val="0"/>
              </a:spcAft>
              <a:buNone/>
            </a:pPr>
            <a:endParaRPr/>
          </a:p>
        </p:txBody>
      </p:sp>
      <p:sp>
        <p:nvSpPr>
          <p:cNvPr id="267" name="Google Shape;26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Katherine please transition back to Susan who will share about how to locate and search for OER.</a:t>
            </a:r>
          </a:p>
        </p:txBody>
      </p:sp>
      <p:sp>
        <p:nvSpPr>
          <p:cNvPr id="4" name="Slide Number Placeholder 3"/>
          <p:cNvSpPr>
            <a:spLocks noGrp="1"/>
          </p:cNvSpPr>
          <p:nvPr>
            <p:ph type="sldNum" sz="quarter" idx="5"/>
          </p:nvPr>
        </p:nvSpPr>
        <p:spPr/>
        <p:txBody>
          <a:bodyPr/>
          <a:lstStyle/>
          <a:p>
            <a:fld id="{2A7236F0-2869-4330-A1B7-B28C0C118CE7}" type="slidenum">
              <a:rPr lang="en-US" smtClean="0"/>
              <a:t>6</a:t>
            </a:fld>
            <a:endParaRPr lang="en-US"/>
          </a:p>
        </p:txBody>
      </p:sp>
    </p:spTree>
    <p:extLst>
      <p:ext uri="{BB962C8B-B14F-4D97-AF65-F5344CB8AC3E}">
        <p14:creationId xmlns:p14="http://schemas.microsoft.com/office/powerpoint/2010/main" val="315529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Susan will guide participants through the OER libguides and share tips for searching and show how OER can be found on Google, YouTube, Merlot.</a:t>
            </a:r>
          </a:p>
          <a:p>
            <a:r>
              <a:rPr lang="en-US"/>
              <a:t>Emphasis should also be on how to use the Resource Guide to search for OER by format.</a:t>
            </a:r>
          </a:p>
          <a:p>
            <a:endParaRPr lang="en-US"/>
          </a:p>
          <a:p>
            <a:r>
              <a:rPr lang="en-US"/>
              <a:t>The link to the Resource Guide should be shared in the Zoom chat as well: </a:t>
            </a:r>
            <a:r>
              <a:rPr lang="en-US">
                <a:hlinkClick r:id="rId3"/>
              </a:rPr>
              <a:t>Resource Guide for Search for Higher Ed OER_2021.pdf</a:t>
            </a:r>
            <a:endParaRPr lang="en-US"/>
          </a:p>
        </p:txBody>
      </p:sp>
      <p:sp>
        <p:nvSpPr>
          <p:cNvPr id="4" name="Slide Number Placeholder 3"/>
          <p:cNvSpPr>
            <a:spLocks noGrp="1"/>
          </p:cNvSpPr>
          <p:nvPr>
            <p:ph type="sldNum" sz="quarter" idx="5"/>
          </p:nvPr>
        </p:nvSpPr>
        <p:spPr/>
        <p:txBody>
          <a:bodyPr/>
          <a:lstStyle/>
          <a:p>
            <a:fld id="{2A7236F0-2869-4330-A1B7-B28C0C118CE7}" type="slidenum">
              <a:rPr lang="en-US" smtClean="0"/>
              <a:t>7</a:t>
            </a:fld>
            <a:endParaRPr lang="en-US"/>
          </a:p>
        </p:txBody>
      </p:sp>
    </p:spTree>
    <p:extLst>
      <p:ext uri="{BB962C8B-B14F-4D97-AF65-F5344CB8AC3E}">
        <p14:creationId xmlns:p14="http://schemas.microsoft.com/office/powerpoint/2010/main" val="347393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Susan, please direct participants to utilize the </a:t>
            </a:r>
            <a:r>
              <a:rPr lang="en-US" err="1"/>
              <a:t>LibGuide</a:t>
            </a:r>
            <a:r>
              <a:rPr lang="en-US"/>
              <a:t> or Resource Guide to conduct a mini search for OER based on their own subject matter.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Link to Resource Guide: </a:t>
            </a:r>
            <a:r>
              <a:rPr lang="en-US">
                <a:hlinkClick r:id="rId3"/>
              </a:rPr>
              <a:t>Resource Guide for Search for Higher Ed OER_2021.pdf</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Ask if anyone will share what they found.</a:t>
            </a:r>
          </a:p>
          <a:p>
            <a:endParaRPr lang="en-US"/>
          </a:p>
        </p:txBody>
      </p:sp>
      <p:sp>
        <p:nvSpPr>
          <p:cNvPr id="4" name="Slide Number Placeholder 3"/>
          <p:cNvSpPr>
            <a:spLocks noGrp="1"/>
          </p:cNvSpPr>
          <p:nvPr>
            <p:ph type="sldNum" sz="quarter" idx="5"/>
          </p:nvPr>
        </p:nvSpPr>
        <p:spPr/>
        <p:txBody>
          <a:bodyPr/>
          <a:lstStyle/>
          <a:p>
            <a:fld id="{2A7236F0-2869-4330-A1B7-B28C0C118CE7}" type="slidenum">
              <a:rPr lang="en-US" smtClean="0"/>
              <a:t>8</a:t>
            </a:fld>
            <a:endParaRPr lang="en-US"/>
          </a:p>
        </p:txBody>
      </p:sp>
    </p:spTree>
    <p:extLst>
      <p:ext uri="{BB962C8B-B14F-4D97-AF65-F5344CB8AC3E}">
        <p14:creationId xmlns:p14="http://schemas.microsoft.com/office/powerpoint/2010/main" val="311595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Susan, please transition to Patrick who will share about educating students about OER.</a:t>
            </a:r>
          </a:p>
          <a:p>
            <a:endParaRPr lang="en-US"/>
          </a:p>
          <a:p>
            <a:r>
              <a:rPr lang="en-US"/>
              <a:t>A key to OER implementation is educating students about how it is utilized in your course. Patrick is going to share how that can be done and the strategies he has used in his own course.</a:t>
            </a:r>
          </a:p>
          <a:p>
            <a:endParaRPr lang="en-US"/>
          </a:p>
          <a:p>
            <a:r>
              <a:rPr lang="en-US"/>
              <a:t>NOTE: This slide is set to bring in one point at a time, please customize as desired.</a:t>
            </a:r>
          </a:p>
          <a:p>
            <a:endParaRPr lang="en-US"/>
          </a:p>
          <a:p>
            <a:r>
              <a:rPr lang="en-US"/>
              <a:t>Patrick, please share each of this points emphasizing how each</a:t>
            </a:r>
          </a:p>
          <a:p>
            <a:endParaRPr lang="en-US"/>
          </a:p>
          <a:p>
            <a:r>
              <a:rPr lang="en-US"/>
              <a:t>Raise awareness: introduce in syllabus, offer the OER pre- and post-course surveys</a:t>
            </a:r>
          </a:p>
          <a:p>
            <a:r>
              <a:rPr lang="en-US"/>
              <a:t>Initiate utilization: OER as course content</a:t>
            </a:r>
          </a:p>
          <a:p>
            <a:r>
              <a:rPr lang="en-US"/>
              <a:t>Establish ways for students to contribute: edit, add to, include OER as a part of projects</a:t>
            </a:r>
          </a:p>
          <a:p>
            <a:r>
              <a:rPr lang="en-US"/>
              <a:t>Students a OER creators: major assignments or projects where students create OER</a:t>
            </a:r>
          </a:p>
          <a:p>
            <a:r>
              <a:rPr lang="en-US"/>
              <a:t>Students as OER advocates: Use student testimonies about their OER successes, encourage students to speak at OER related events, to inquire about its use in other classes,</a:t>
            </a:r>
          </a:p>
        </p:txBody>
      </p:sp>
      <p:sp>
        <p:nvSpPr>
          <p:cNvPr id="4" name="Slide Number Placeholder 3"/>
          <p:cNvSpPr>
            <a:spLocks noGrp="1"/>
          </p:cNvSpPr>
          <p:nvPr>
            <p:ph type="sldNum" sz="quarter" idx="5"/>
          </p:nvPr>
        </p:nvSpPr>
        <p:spPr/>
        <p:txBody>
          <a:bodyPr/>
          <a:lstStyle/>
          <a:p>
            <a:fld id="{2A7236F0-2869-4330-A1B7-B28C0C118CE7}" type="slidenum">
              <a:rPr lang="en-US" smtClean="0"/>
              <a:t>9</a:t>
            </a:fld>
            <a:endParaRPr lang="en-US"/>
          </a:p>
        </p:txBody>
      </p:sp>
    </p:spTree>
    <p:extLst>
      <p:ext uri="{BB962C8B-B14F-4D97-AF65-F5344CB8AC3E}">
        <p14:creationId xmlns:p14="http://schemas.microsoft.com/office/powerpoint/2010/main" val="112994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6BCD-E866-4FE4-9DB5-F444DF334A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3D6136-A903-45ED-AE76-41D882B145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F05234-50BA-41F3-A328-3D8F62103F22}"/>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5" name="Footer Placeholder 4">
            <a:extLst>
              <a:ext uri="{FF2B5EF4-FFF2-40B4-BE49-F238E27FC236}">
                <a16:creationId xmlns:a16="http://schemas.microsoft.com/office/drawing/2014/main" id="{9762444E-1447-49D5-BDB2-75348B41E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25669-3C8A-47DD-A456-710CF85117D5}"/>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385029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0862-33F6-4EA6-8487-B0ED2A06A6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19F0E-B59F-4220-99EE-6E973BC3CB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5C122-6D41-42A9-93F2-B04E9022F891}"/>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5" name="Footer Placeholder 4">
            <a:extLst>
              <a:ext uri="{FF2B5EF4-FFF2-40B4-BE49-F238E27FC236}">
                <a16:creationId xmlns:a16="http://schemas.microsoft.com/office/drawing/2014/main" id="{1C4822E4-19E7-4D01-8120-D83D7EF71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42AC7-C62C-441A-A5D0-2D2099934E25}"/>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282350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3A58B-3A7B-4465-98B8-CA0B9A5AAD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D4F12-5EDC-4F03-ABED-BC85DD2AE4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F3536-4D3B-4F41-823F-6F302BDF38C9}"/>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5" name="Footer Placeholder 4">
            <a:extLst>
              <a:ext uri="{FF2B5EF4-FFF2-40B4-BE49-F238E27FC236}">
                <a16:creationId xmlns:a16="http://schemas.microsoft.com/office/drawing/2014/main" id="{59DBF98E-3EEF-4EBC-A6C7-45913FAF6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1331A-0425-4A7F-B9B6-E7BEE4352409}"/>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294873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800"/>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00" y="2667000"/>
            <a:ext cx="7688189" cy="1064345"/>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8600" y="4383328"/>
            <a:ext cx="4800600" cy="911344"/>
          </a:xfrm>
          <a:prstGeom prst="rect">
            <a:avLst/>
          </a:prstGeom>
        </p:spPr>
      </p:pic>
    </p:spTree>
    <p:extLst>
      <p:ext uri="{BB962C8B-B14F-4D97-AF65-F5344CB8AC3E}">
        <p14:creationId xmlns:p14="http://schemas.microsoft.com/office/powerpoint/2010/main" val="176919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4A9D-A802-47F0-9327-758847C09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01102-C580-44F9-BC93-53970BE95C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039AA-5016-4A8D-8908-D6D13450ED68}"/>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5" name="Footer Placeholder 4">
            <a:extLst>
              <a:ext uri="{FF2B5EF4-FFF2-40B4-BE49-F238E27FC236}">
                <a16:creationId xmlns:a16="http://schemas.microsoft.com/office/drawing/2014/main" id="{9B671221-62CA-46D1-8FE5-A9CB64333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F5322-A2D0-49F5-B09C-0FD7B8433153}"/>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124253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B77-C473-4405-A708-F7B03B44DB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10A7D9-4071-4AE1-9725-14FFC45731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CA5517-2C25-4BFC-976D-4BCB57D05920}"/>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5" name="Footer Placeholder 4">
            <a:extLst>
              <a:ext uri="{FF2B5EF4-FFF2-40B4-BE49-F238E27FC236}">
                <a16:creationId xmlns:a16="http://schemas.microsoft.com/office/drawing/2014/main" id="{7141A130-4103-4CF0-9D2A-16A239222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91AD7-2435-4D92-8DDD-AFE3618EA8A2}"/>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360577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D6E6-8E27-4E9D-B65E-8A6ABE648B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D7794-C6D1-4E1E-A4B7-6D5DB913A2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C655EA-F827-4CF0-B41B-54F574A8A9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0C9DF5-CF21-42DC-862B-251D547C9174}"/>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6" name="Footer Placeholder 5">
            <a:extLst>
              <a:ext uri="{FF2B5EF4-FFF2-40B4-BE49-F238E27FC236}">
                <a16:creationId xmlns:a16="http://schemas.microsoft.com/office/drawing/2014/main" id="{301A1BC7-8B2B-451A-B01D-4BDD941DE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024C0-3FD4-449B-B9FA-E12BBD21050C}"/>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104937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3366-FC34-47B2-8D28-4B48C6FA4F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AAD311-DB37-4748-B0B7-A4708686BD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1D3804-78C9-4D40-8238-646057326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43774-D692-4D2E-8517-1C16A5D1C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FB30C-6220-4A25-92D5-718EF7772E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2DFCE3-8D8B-4FB2-AD82-C151832DF569}"/>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8" name="Footer Placeholder 7">
            <a:extLst>
              <a:ext uri="{FF2B5EF4-FFF2-40B4-BE49-F238E27FC236}">
                <a16:creationId xmlns:a16="http://schemas.microsoft.com/office/drawing/2014/main" id="{5A54D63A-CEF9-4E06-AD30-F0DE5E882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33625D-E659-452F-8AC7-AF9226F30D40}"/>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188687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649E-57D8-462B-AA9F-79F9F4BEB4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3D16DA-2660-4DEC-93A3-014714F6487A}"/>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4" name="Footer Placeholder 3">
            <a:extLst>
              <a:ext uri="{FF2B5EF4-FFF2-40B4-BE49-F238E27FC236}">
                <a16:creationId xmlns:a16="http://schemas.microsoft.com/office/drawing/2014/main" id="{BDCAB76D-16C8-41B1-A998-41AB947C7B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A8BC85-76A1-4BC2-B36D-251A0115294A}"/>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105712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E9185-F11C-46B4-97BB-58930055F883}"/>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3" name="Footer Placeholder 2">
            <a:extLst>
              <a:ext uri="{FF2B5EF4-FFF2-40B4-BE49-F238E27FC236}">
                <a16:creationId xmlns:a16="http://schemas.microsoft.com/office/drawing/2014/main" id="{CB2FC74C-BA04-4616-8FD5-AD2F8733E7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92CFFA-3A4A-4CF9-BEC6-921369E4A60A}"/>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330690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8848-2980-49AB-BDA6-E0DB0BE34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FA69A8-66AE-4726-A644-7A0114C23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727FB8-C159-409C-9751-902A06630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5412CD-A44D-40DF-A740-2A7393CD70D0}"/>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6" name="Footer Placeholder 5">
            <a:extLst>
              <a:ext uri="{FF2B5EF4-FFF2-40B4-BE49-F238E27FC236}">
                <a16:creationId xmlns:a16="http://schemas.microsoft.com/office/drawing/2014/main" id="{78ED8650-A64C-4747-BF48-7FA7FE559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B9D5C-5195-4A5F-ABE1-5AA6101A0FAE}"/>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65633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9574-DE2D-4A88-A828-9B2D8B92D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BC1F4-C1C0-4C57-BC6F-FC39A9992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13716D-37B3-488E-B208-9A22BC2D9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626D8-7AAC-4CE4-9833-DF1598ED5540}"/>
              </a:ext>
            </a:extLst>
          </p:cNvPr>
          <p:cNvSpPr>
            <a:spLocks noGrp="1"/>
          </p:cNvSpPr>
          <p:nvPr>
            <p:ph type="dt" sz="half" idx="10"/>
          </p:nvPr>
        </p:nvSpPr>
        <p:spPr/>
        <p:txBody>
          <a:bodyPr/>
          <a:lstStyle/>
          <a:p>
            <a:fld id="{813AB687-5CF1-4A40-BCCB-916680115D31}" type="datetimeFigureOut">
              <a:rPr lang="en-US" smtClean="0"/>
              <a:t>9/12/22</a:t>
            </a:fld>
            <a:endParaRPr lang="en-US"/>
          </a:p>
        </p:txBody>
      </p:sp>
      <p:sp>
        <p:nvSpPr>
          <p:cNvPr id="6" name="Footer Placeholder 5">
            <a:extLst>
              <a:ext uri="{FF2B5EF4-FFF2-40B4-BE49-F238E27FC236}">
                <a16:creationId xmlns:a16="http://schemas.microsoft.com/office/drawing/2014/main" id="{B88E3F19-4C17-4AEB-AF6A-0B23B3438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C5105-6C1F-4899-B431-1AFA14DF53AE}"/>
              </a:ext>
            </a:extLst>
          </p:cNvPr>
          <p:cNvSpPr>
            <a:spLocks noGrp="1"/>
          </p:cNvSpPr>
          <p:nvPr>
            <p:ph type="sldNum" sz="quarter" idx="12"/>
          </p:nvPr>
        </p:nvSpPr>
        <p:spPr/>
        <p:txBody>
          <a:bodyPr/>
          <a:lstStyle/>
          <a:p>
            <a:fld id="{45839C64-1FA4-46CD-9559-FA9A688E1D59}" type="slidenum">
              <a:rPr lang="en-US" smtClean="0"/>
              <a:t>‹#›</a:t>
            </a:fld>
            <a:endParaRPr lang="en-US"/>
          </a:p>
        </p:txBody>
      </p:sp>
    </p:spTree>
    <p:extLst>
      <p:ext uri="{BB962C8B-B14F-4D97-AF65-F5344CB8AC3E}">
        <p14:creationId xmlns:p14="http://schemas.microsoft.com/office/powerpoint/2010/main" val="104676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158D6-ABB8-480B-A77B-FC13D2A9B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34BF49-27F8-4CD3-A515-993141E42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39902-7081-40F7-91B1-3EE0064A1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AB687-5CF1-4A40-BCCB-916680115D31}" type="datetimeFigureOut">
              <a:rPr lang="en-US" smtClean="0"/>
              <a:t>9/12/22</a:t>
            </a:fld>
            <a:endParaRPr lang="en-US"/>
          </a:p>
        </p:txBody>
      </p:sp>
      <p:sp>
        <p:nvSpPr>
          <p:cNvPr id="5" name="Footer Placeholder 4">
            <a:extLst>
              <a:ext uri="{FF2B5EF4-FFF2-40B4-BE49-F238E27FC236}">
                <a16:creationId xmlns:a16="http://schemas.microsoft.com/office/drawing/2014/main" id="{30B52C91-54B2-458A-AEC0-38F95E5AC2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7CC07D-1595-42EC-A84D-2F24F91CF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39C64-1FA4-46CD-9559-FA9A688E1D59}" type="slidenum">
              <a:rPr lang="en-US" smtClean="0"/>
              <a:t>‹#›</a:t>
            </a:fld>
            <a:endParaRPr lang="en-US"/>
          </a:p>
        </p:txBody>
      </p:sp>
    </p:spTree>
    <p:extLst>
      <p:ext uri="{BB962C8B-B14F-4D97-AF65-F5344CB8AC3E}">
        <p14:creationId xmlns:p14="http://schemas.microsoft.com/office/powerpoint/2010/main" val="294490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ercommons.org/courseware/lesson/92481/overview?section=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hyperlink" Target="https://uccs1.hosted.panopto.com/Panopto/Pages/Viewer.aspx?id=d27fdf3a-4d9b-45f2-a809-ae8f0137ee73&amp;start=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png"/><Relationship Id="rId3" Type="http://schemas.openxmlformats.org/officeDocument/2006/relationships/hyperlink" Target="https://forms.office.com/r/nz8Nsd4jNt" TargetMode="External"/><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notesSlide" Target="../notesSlides/notesSlide13.xml"/><Relationship Id="rId16" Type="http://schemas.openxmlformats.org/officeDocument/2006/relationships/image" Target="../media/image73.sv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hyperlink" Target="mailto:adodson2@uccs.edu" TargetMode="External"/><Relationship Id="rId15" Type="http://schemas.openxmlformats.org/officeDocument/2006/relationships/image" Target="../media/image72.png"/><Relationship Id="rId10" Type="http://schemas.openxmlformats.org/officeDocument/2006/relationships/image" Target="../media/image69.svg"/><Relationship Id="rId4" Type="http://schemas.openxmlformats.org/officeDocument/2006/relationships/hyperlink" Target="mailto:svandagr@uccs.edu" TargetMode="External"/><Relationship Id="rId9" Type="http://schemas.openxmlformats.org/officeDocument/2006/relationships/image" Target="../media/image68.png"/><Relationship Id="rId14" Type="http://schemas.openxmlformats.org/officeDocument/2006/relationships/image" Target="../media/image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5.xml"/><Relationship Id="rId16" Type="http://schemas.openxmlformats.org/officeDocument/2006/relationships/image" Target="../media/image41.sv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recalcandtrig.net/sec42.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bguides.uccs.edu/oer/resourc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uccsoffice365-my.sharepoint.com/:b:/g/personal/adodson2_uccs_edu/ERgisvaY-OtCpXCr_cR-tdMBFiiFtlWBricKdEJWWAFaCQ?e=t74JgK" TargetMode="External"/><Relationship Id="rId5" Type="http://schemas.openxmlformats.org/officeDocument/2006/relationships/image" Target="../media/image44.png"/><Relationship Id="rId4" Type="http://schemas.openxmlformats.org/officeDocument/2006/relationships/image" Target="../media/image43.emf"/></Relationships>
</file>

<file path=ppt/slides/_rels/slide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libguides.uccs.edu/oer/resources" TargetMode="External"/><Relationship Id="rId11" Type="http://schemas.openxmlformats.org/officeDocument/2006/relationships/image" Target="../media/image44.png"/><Relationship Id="rId5" Type="http://schemas.openxmlformats.org/officeDocument/2006/relationships/hyperlink" Target="https://uccsoffice365-my.sharepoint.com/:b:/g/personal/adodson2_uccs_edu/ERgisvaY-OtCpXCr_cR-tdMBFiiFtlWBricKdEJWWAFaCQ?e=lSwbnw" TargetMode="External"/><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BA5-3115-41B8-992E-87B2BDADF472}"/>
              </a:ext>
            </a:extLst>
          </p:cNvPr>
          <p:cNvSpPr>
            <a:spLocks noGrp="1"/>
          </p:cNvSpPr>
          <p:nvPr>
            <p:ph type="ctrTitle"/>
          </p:nvPr>
        </p:nvSpPr>
        <p:spPr>
          <a:xfrm>
            <a:off x="1803662" y="4429437"/>
            <a:ext cx="8584676" cy="1044301"/>
          </a:xfrm>
        </p:spPr>
        <p:txBody>
          <a:bodyPr anchor="t">
            <a:normAutofit/>
          </a:bodyPr>
          <a:lstStyle/>
          <a:p>
            <a:r>
              <a:rPr lang="en-US" sz="4800" b="1"/>
              <a:t>Got OER?</a:t>
            </a:r>
          </a:p>
        </p:txBody>
      </p:sp>
      <p:sp>
        <p:nvSpPr>
          <p:cNvPr id="3" name="Subtitle 2">
            <a:extLst>
              <a:ext uri="{FF2B5EF4-FFF2-40B4-BE49-F238E27FC236}">
                <a16:creationId xmlns:a16="http://schemas.microsoft.com/office/drawing/2014/main" id="{0695AD0D-A1F4-41AC-891D-07F8304F5D01}"/>
              </a:ext>
            </a:extLst>
          </p:cNvPr>
          <p:cNvSpPr>
            <a:spLocks noGrp="1"/>
          </p:cNvSpPr>
          <p:nvPr>
            <p:ph type="subTitle" idx="1"/>
          </p:nvPr>
        </p:nvSpPr>
        <p:spPr>
          <a:xfrm>
            <a:off x="730745" y="5576880"/>
            <a:ext cx="10730512" cy="567268"/>
          </a:xfrm>
        </p:spPr>
        <p:txBody>
          <a:bodyPr anchor="b">
            <a:noAutofit/>
          </a:bodyPr>
          <a:lstStyle/>
          <a:p>
            <a:r>
              <a:rPr lang="en-US" sz="3100"/>
              <a:t>Implementing Open Educational Resources</a:t>
            </a:r>
          </a:p>
        </p:txBody>
      </p:sp>
      <p:sp>
        <p:nvSpPr>
          <p:cNvPr id="25" name="Oval 24">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Blog with solid fill">
            <a:extLst>
              <a:ext uri="{FF2B5EF4-FFF2-40B4-BE49-F238E27FC236}">
                <a16:creationId xmlns:a16="http://schemas.microsoft.com/office/drawing/2014/main" id="{219F8F5A-0DAD-9F47-9CFB-AA3A99992B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2603" y="1564753"/>
            <a:ext cx="1837266" cy="1837266"/>
          </a:xfrm>
          <a:prstGeom prst="rect">
            <a:avLst/>
          </a:prstGeom>
        </p:spPr>
      </p:pic>
      <p:sp>
        <p:nvSpPr>
          <p:cNvPr id="29" name="Oval 28">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Ui Ux outline">
            <a:extLst>
              <a:ext uri="{FF2B5EF4-FFF2-40B4-BE49-F238E27FC236}">
                <a16:creationId xmlns:a16="http://schemas.microsoft.com/office/drawing/2014/main" id="{D5BFCA3B-C1B1-0247-9906-E05C04E357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7028" y="1564075"/>
            <a:ext cx="1837944" cy="1837944"/>
          </a:xfrm>
          <a:prstGeom prst="rect">
            <a:avLst/>
          </a:prstGeom>
        </p:spPr>
      </p:pic>
      <p:sp>
        <p:nvSpPr>
          <p:cNvPr id="33" name="Oval 32">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descr="Remote learning language with solid fill">
            <a:extLst>
              <a:ext uri="{FF2B5EF4-FFF2-40B4-BE49-F238E27FC236}">
                <a16:creationId xmlns:a16="http://schemas.microsoft.com/office/drawing/2014/main" id="{3BC245DD-5225-4E46-A986-3A97F7AD2E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91793" y="1564075"/>
            <a:ext cx="1837944" cy="1837944"/>
          </a:xfrm>
          <a:prstGeom prst="rect">
            <a:avLst/>
          </a:prstGeom>
        </p:spPr>
      </p:pic>
      <p:cxnSp>
        <p:nvCxnSpPr>
          <p:cNvPr id="24" name="Straight Connector 23">
            <a:extLst>
              <a:ext uri="{FF2B5EF4-FFF2-40B4-BE49-F238E27FC236}">
                <a16:creationId xmlns:a16="http://schemas.microsoft.com/office/drawing/2014/main" id="{CB90DCC2-42DE-9E44-B0F4-05415C02FC97}"/>
              </a:ext>
            </a:extLst>
          </p:cNvPr>
          <p:cNvCxnSpPr/>
          <p:nvPr/>
        </p:nvCxnSpPr>
        <p:spPr>
          <a:xfrm>
            <a:off x="4599668" y="5363585"/>
            <a:ext cx="2982233"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3241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E255-25C6-FE96-4354-DD12B4B9B830}"/>
              </a:ext>
            </a:extLst>
          </p:cNvPr>
          <p:cNvSpPr>
            <a:spLocks noGrp="1"/>
          </p:cNvSpPr>
          <p:nvPr>
            <p:ph type="title"/>
          </p:nvPr>
        </p:nvSpPr>
        <p:spPr/>
        <p:txBody>
          <a:bodyPr/>
          <a:lstStyle/>
          <a:p>
            <a:pPr algn="ctr"/>
            <a:r>
              <a:rPr lang="en-US">
                <a:solidFill>
                  <a:schemeClr val="bg1"/>
                </a:solidFill>
              </a:rPr>
              <a:t>Student OER Creations</a:t>
            </a:r>
          </a:p>
        </p:txBody>
      </p:sp>
      <p:sp>
        <p:nvSpPr>
          <p:cNvPr id="3" name="Content Placeholder 2">
            <a:extLst>
              <a:ext uri="{FF2B5EF4-FFF2-40B4-BE49-F238E27FC236}">
                <a16:creationId xmlns:a16="http://schemas.microsoft.com/office/drawing/2014/main" id="{69C622AB-1484-89B1-6A89-3017B55403BA}"/>
              </a:ext>
            </a:extLst>
          </p:cNvPr>
          <p:cNvSpPr>
            <a:spLocks noGrp="1"/>
          </p:cNvSpPr>
          <p:nvPr>
            <p:ph idx="1"/>
          </p:nvPr>
        </p:nvSpPr>
        <p:spPr>
          <a:xfrm>
            <a:off x="454241" y="1550417"/>
            <a:ext cx="10515600" cy="4351338"/>
          </a:xfrm>
        </p:spPr>
        <p:txBody>
          <a:bodyPr vert="horz" lIns="91440" tIns="45720" rIns="91440" bIns="45720" rtlCol="0" anchor="t">
            <a:normAutofit/>
          </a:bodyPr>
          <a:lstStyle/>
          <a:p>
            <a:r>
              <a:rPr lang="en-US" dirty="0">
                <a:solidFill>
                  <a:schemeClr val="bg1"/>
                </a:solidFill>
                <a:cs typeface="Calibri"/>
              </a:rPr>
              <a:t>Rationale: Empowering students through active learning</a:t>
            </a:r>
            <a:endParaRPr lang="en-US" dirty="0">
              <a:solidFill>
                <a:schemeClr val="bg1"/>
              </a:solidFill>
            </a:endParaRPr>
          </a:p>
          <a:p>
            <a:r>
              <a:rPr lang="en-US" dirty="0">
                <a:solidFill>
                  <a:schemeClr val="bg1"/>
                </a:solidFill>
              </a:rPr>
              <a:t>Pilot project in PHIL 1000</a:t>
            </a:r>
            <a:endParaRPr lang="en-US" dirty="0">
              <a:solidFill>
                <a:schemeClr val="bg1"/>
              </a:solidFill>
              <a:cs typeface="Calibri"/>
            </a:endParaRPr>
          </a:p>
          <a:p>
            <a:pPr lvl="1"/>
            <a:r>
              <a:rPr lang="en-US" dirty="0">
                <a:solidFill>
                  <a:schemeClr val="bg1"/>
                </a:solidFill>
                <a:cs typeface="Calibri"/>
              </a:rPr>
              <a:t>Students identified particularly challenging readings and designed "a guide that would have been useful for their past selves" </a:t>
            </a:r>
          </a:p>
          <a:p>
            <a:pPr lvl="1"/>
            <a:r>
              <a:rPr lang="en-US" dirty="0">
                <a:solidFill>
                  <a:schemeClr val="bg1"/>
                </a:solidFill>
              </a:rPr>
              <a:t>Students are often very new to reading primary sources, and philosophical texts are particularly challenging</a:t>
            </a:r>
            <a:endParaRPr lang="en-US" dirty="0">
              <a:solidFill>
                <a:schemeClr val="bg1"/>
              </a:solidFill>
              <a:cs typeface="Calibri"/>
            </a:endParaRPr>
          </a:p>
          <a:p>
            <a:pPr lvl="2"/>
            <a:r>
              <a:rPr lang="en-US" dirty="0">
                <a:solidFill>
                  <a:schemeClr val="bg1"/>
                </a:solidFill>
                <a:cs typeface="Calibri"/>
              </a:rPr>
              <a:t>Writing style</a:t>
            </a:r>
          </a:p>
          <a:p>
            <a:pPr lvl="2"/>
            <a:r>
              <a:rPr lang="en-US" dirty="0">
                <a:solidFill>
                  <a:schemeClr val="bg1"/>
                </a:solidFill>
                <a:cs typeface="Calibri"/>
              </a:rPr>
              <a:t>Historical context</a:t>
            </a:r>
            <a:endParaRPr lang="en-US" dirty="0">
              <a:solidFill>
                <a:schemeClr val="bg1"/>
              </a:solidFill>
            </a:endParaRPr>
          </a:p>
          <a:p>
            <a:pPr lvl="2"/>
            <a:r>
              <a:rPr lang="en-US" dirty="0">
                <a:solidFill>
                  <a:schemeClr val="bg1"/>
                </a:solidFill>
                <a:cs typeface="Calibri"/>
              </a:rPr>
              <a:t>Application to present day</a:t>
            </a:r>
          </a:p>
          <a:p>
            <a:pPr lvl="1"/>
            <a:r>
              <a:rPr lang="en-US" dirty="0">
                <a:solidFill>
                  <a:schemeClr val="bg1"/>
                </a:solidFill>
              </a:rPr>
              <a:t>Provide an overview of the student OER creation process in your course.</a:t>
            </a:r>
            <a:endParaRPr lang="en-US" dirty="0">
              <a:solidFill>
                <a:schemeClr val="bg1"/>
              </a:solidFill>
              <a:cs typeface="Calibri"/>
            </a:endParaRPr>
          </a:p>
          <a:p>
            <a:pPr lvl="1"/>
            <a:r>
              <a:rPr lang="en-US" dirty="0">
                <a:solidFill>
                  <a:schemeClr val="bg1"/>
                </a:solidFill>
              </a:rPr>
              <a:t>Show examples of some of the best and varied products.</a:t>
            </a:r>
            <a:endParaRPr lang="en-US" dirty="0">
              <a:solidFill>
                <a:schemeClr val="bg1"/>
              </a:solidFill>
              <a:cs typeface="Calibri"/>
            </a:endParaRPr>
          </a:p>
        </p:txBody>
      </p:sp>
      <p:pic>
        <p:nvPicPr>
          <p:cNvPr id="4" name="Picture 3">
            <a:extLst>
              <a:ext uri="{FF2B5EF4-FFF2-40B4-BE49-F238E27FC236}">
                <a16:creationId xmlns:a16="http://schemas.microsoft.com/office/drawing/2014/main" id="{1F68E5EF-608B-8C42-4BD9-29A48F227EB8}"/>
              </a:ext>
            </a:extLst>
          </p:cNvPr>
          <p:cNvPicPr>
            <a:picLocks noChangeAspect="1"/>
          </p:cNvPicPr>
          <p:nvPr/>
        </p:nvPicPr>
        <p:blipFill>
          <a:blip r:embed="rId3"/>
          <a:stretch>
            <a:fillRect/>
          </a:stretch>
        </p:blipFill>
        <p:spPr>
          <a:xfrm>
            <a:off x="10149858" y="4969359"/>
            <a:ext cx="1639966" cy="1579001"/>
          </a:xfrm>
          <a:prstGeom prst="rect">
            <a:avLst/>
          </a:prstGeom>
        </p:spPr>
      </p:pic>
    </p:spTree>
    <p:extLst>
      <p:ext uri="{BB962C8B-B14F-4D97-AF65-F5344CB8AC3E}">
        <p14:creationId xmlns:p14="http://schemas.microsoft.com/office/powerpoint/2010/main" val="318306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E255-25C6-FE96-4354-DD12B4B9B830}"/>
              </a:ext>
            </a:extLst>
          </p:cNvPr>
          <p:cNvSpPr>
            <a:spLocks noGrp="1"/>
          </p:cNvSpPr>
          <p:nvPr>
            <p:ph type="title"/>
          </p:nvPr>
        </p:nvSpPr>
        <p:spPr/>
        <p:txBody>
          <a:bodyPr/>
          <a:lstStyle/>
          <a:p>
            <a:pPr algn="ctr"/>
            <a:r>
              <a:rPr lang="en-US">
                <a:solidFill>
                  <a:schemeClr val="bg1"/>
                </a:solidFill>
              </a:rPr>
              <a:t>Student OER Creations</a:t>
            </a:r>
          </a:p>
        </p:txBody>
      </p:sp>
      <p:sp>
        <p:nvSpPr>
          <p:cNvPr id="3" name="Content Placeholder 2">
            <a:extLst>
              <a:ext uri="{FF2B5EF4-FFF2-40B4-BE49-F238E27FC236}">
                <a16:creationId xmlns:a16="http://schemas.microsoft.com/office/drawing/2014/main" id="{69C622AB-1484-89B1-6A89-3017B55403BA}"/>
              </a:ext>
            </a:extLst>
          </p:cNvPr>
          <p:cNvSpPr>
            <a:spLocks noGrp="1"/>
          </p:cNvSpPr>
          <p:nvPr>
            <p:ph idx="1"/>
          </p:nvPr>
        </p:nvSpPr>
        <p:spPr/>
        <p:txBody>
          <a:bodyPr vert="horz" lIns="91440" tIns="45720" rIns="91440" bIns="45720" rtlCol="0" anchor="t">
            <a:normAutofit/>
          </a:bodyPr>
          <a:lstStyle/>
          <a:p>
            <a:r>
              <a:rPr lang="en-US" dirty="0">
                <a:solidFill>
                  <a:schemeClr val="bg1"/>
                </a:solidFill>
                <a:cs typeface="Calibri"/>
              </a:rPr>
              <a:t>Examples</a:t>
            </a:r>
            <a:endParaRPr lang="en-US" dirty="0">
              <a:solidFill>
                <a:schemeClr val="bg1"/>
              </a:solidFill>
            </a:endParaRPr>
          </a:p>
          <a:p>
            <a:pPr lvl="1"/>
            <a:r>
              <a:rPr lang="en-US" dirty="0">
                <a:solidFill>
                  <a:schemeClr val="bg1"/>
                </a:solidFill>
              </a:rPr>
              <a:t>Provide an overview of the student OER creation process in your course.</a:t>
            </a:r>
            <a:endParaRPr lang="en-US" dirty="0">
              <a:solidFill>
                <a:schemeClr val="bg1"/>
              </a:solidFill>
              <a:cs typeface="Calibri"/>
            </a:endParaRPr>
          </a:p>
          <a:p>
            <a:pPr lvl="1"/>
            <a:r>
              <a:rPr lang="en-US" i="1" dirty="0">
                <a:solidFill>
                  <a:schemeClr val="bg1"/>
                </a:solidFill>
                <a:ea typeface="+mn-lt"/>
                <a:cs typeface="+mn-lt"/>
                <a:hlinkClick r:id="rId3">
                  <a:extLst>
                    <a:ext uri="{A12FA001-AC4F-418D-AE19-62706E023703}">
                      <ahyp:hlinkClr xmlns:ahyp="http://schemas.microsoft.com/office/drawing/2018/hyperlinkcolor" val="tx"/>
                    </a:ext>
                  </a:extLst>
                </a:hlinkClick>
              </a:rPr>
              <a:t>Is Mind Material?</a:t>
            </a:r>
            <a:r>
              <a:rPr lang="en-US" i="1" dirty="0">
                <a:solidFill>
                  <a:schemeClr val="bg1"/>
                </a:solidFill>
                <a:ea typeface="+mn-lt"/>
                <a:cs typeface="+mn-lt"/>
              </a:rPr>
              <a:t> </a:t>
            </a:r>
          </a:p>
          <a:p>
            <a:pPr marL="457200" lvl="1" indent="0">
              <a:buNone/>
            </a:pPr>
            <a:endParaRPr lang="en-US" i="1" dirty="0">
              <a:solidFill>
                <a:schemeClr val="bg1"/>
              </a:solidFill>
              <a:ea typeface="+mn-lt"/>
              <a:cs typeface="+mn-lt"/>
            </a:endParaRPr>
          </a:p>
          <a:p>
            <a:pPr lvl="1"/>
            <a:r>
              <a:rPr lang="en-US" i="1" dirty="0">
                <a:solidFill>
                  <a:schemeClr val="bg1"/>
                </a:solidFill>
                <a:ea typeface="+mn-lt"/>
                <a:cs typeface="+mn-lt"/>
                <a:hlinkClick r:id="rId4">
                  <a:extLst>
                    <a:ext uri="{A12FA001-AC4F-418D-AE19-62706E023703}">
                      <ahyp:hlinkClr xmlns:ahyp="http://schemas.microsoft.com/office/drawing/2018/hyperlinkcolor" val="tx"/>
                    </a:ext>
                  </a:extLst>
                </a:hlinkClick>
              </a:rPr>
              <a:t>Successful Note-taking Strategies</a:t>
            </a:r>
            <a:endParaRPr lang="en-US" dirty="0">
              <a:solidFill>
                <a:schemeClr val="bg1"/>
              </a:solidFill>
              <a:ea typeface="+mn-lt"/>
              <a:cs typeface="+mn-lt"/>
            </a:endParaRPr>
          </a:p>
          <a:p>
            <a:pPr lvl="1"/>
            <a:endParaRPr lang="en-US" dirty="0">
              <a:solidFill>
                <a:srgbClr val="000000"/>
              </a:solidFill>
              <a:ea typeface="+mn-lt"/>
              <a:cs typeface="+mn-lt"/>
            </a:endParaRPr>
          </a:p>
          <a:p>
            <a:pPr lvl="1"/>
            <a:endParaRPr lang="en-US" dirty="0">
              <a:solidFill>
                <a:srgbClr val="FFFFFF"/>
              </a:solidFill>
              <a:cs typeface="Calibri"/>
            </a:endParaRPr>
          </a:p>
          <a:p>
            <a:pPr lvl="1"/>
            <a:endParaRPr lang="en-US" dirty="0">
              <a:solidFill>
                <a:srgbClr val="000000"/>
              </a:solidFill>
              <a:cs typeface="Calibri"/>
            </a:endParaRPr>
          </a:p>
        </p:txBody>
      </p:sp>
      <p:pic>
        <p:nvPicPr>
          <p:cNvPr id="4" name="Picture 3">
            <a:extLst>
              <a:ext uri="{FF2B5EF4-FFF2-40B4-BE49-F238E27FC236}">
                <a16:creationId xmlns:a16="http://schemas.microsoft.com/office/drawing/2014/main" id="{2C9DFE4E-B372-E97A-0773-CFF978BD8122}"/>
              </a:ext>
            </a:extLst>
          </p:cNvPr>
          <p:cNvPicPr>
            <a:picLocks noChangeAspect="1"/>
          </p:cNvPicPr>
          <p:nvPr/>
        </p:nvPicPr>
        <p:blipFill>
          <a:blip r:embed="rId5"/>
          <a:stretch>
            <a:fillRect/>
          </a:stretch>
        </p:blipFill>
        <p:spPr>
          <a:xfrm>
            <a:off x="10006638" y="4832193"/>
            <a:ext cx="1639966" cy="1579001"/>
          </a:xfrm>
          <a:prstGeom prst="rect">
            <a:avLst/>
          </a:prstGeom>
        </p:spPr>
      </p:pic>
    </p:spTree>
    <p:extLst>
      <p:ext uri="{BB962C8B-B14F-4D97-AF65-F5344CB8AC3E}">
        <p14:creationId xmlns:p14="http://schemas.microsoft.com/office/powerpoint/2010/main" val="153032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Shape 377"/>
        <p:cNvGrpSpPr/>
        <p:nvPr/>
      </p:nvGrpSpPr>
      <p:grpSpPr>
        <a:xfrm>
          <a:off x="0" y="0"/>
          <a:ext cx="0" cy="0"/>
          <a:chOff x="0" y="0"/>
          <a:chExt cx="0" cy="0"/>
        </a:xfrm>
      </p:grpSpPr>
      <p:sp>
        <p:nvSpPr>
          <p:cNvPr id="378" name="Google Shape;378;p35"/>
          <p:cNvSpPr txBox="1">
            <a:spLocks noGrp="1"/>
          </p:cNvSpPr>
          <p:nvPr>
            <p:ph type="title"/>
          </p:nvPr>
        </p:nvSpPr>
        <p:spPr>
          <a:xfrm>
            <a:off x="1" y="455464"/>
            <a:ext cx="12192000" cy="699848"/>
          </a:xfrm>
          <a:prstGeom prst="rect">
            <a:avLst/>
          </a:prstGeom>
          <a:noFill/>
          <a:ln>
            <a:noFill/>
          </a:ln>
        </p:spPr>
        <p:txBody>
          <a:bodyPr spcFirstLastPara="1" wrap="square" lIns="91425" tIns="45700" rIns="91425" bIns="45700" anchor="b" anchorCtr="0">
            <a:noAutofit/>
          </a:bodyPr>
          <a:lstStyle/>
          <a:p>
            <a:pPr lvl="0" algn="ctr">
              <a:spcBef>
                <a:spcPts val="0"/>
              </a:spcBef>
              <a:buClr>
                <a:srgbClr val="262626"/>
              </a:buClr>
              <a:buSzPts val="4800"/>
            </a:pPr>
            <a:r>
              <a:rPr lang="en-US">
                <a:solidFill>
                  <a:schemeClr val="bg1"/>
                </a:solidFill>
              </a:rPr>
              <a:t>OER</a:t>
            </a:r>
            <a:r>
              <a:rPr lang="en-US"/>
              <a:t> </a:t>
            </a:r>
            <a:r>
              <a:rPr lang="en-US">
                <a:solidFill>
                  <a:srgbClr val="0096FF"/>
                </a:solidFill>
              </a:rPr>
              <a:t>S</a:t>
            </a:r>
            <a:r>
              <a:rPr lang="en-US">
                <a:solidFill>
                  <a:srgbClr val="FF2F92"/>
                </a:solidFill>
              </a:rPr>
              <a:t>U</a:t>
            </a:r>
            <a:r>
              <a:rPr lang="en-US">
                <a:solidFill>
                  <a:srgbClr val="4E8F00"/>
                </a:solidFill>
              </a:rPr>
              <a:t>C</a:t>
            </a:r>
            <a:r>
              <a:rPr lang="en-US">
                <a:solidFill>
                  <a:srgbClr val="0096FF"/>
                </a:solidFill>
              </a:rPr>
              <a:t>C</a:t>
            </a:r>
            <a:r>
              <a:rPr lang="en-US">
                <a:solidFill>
                  <a:srgbClr val="FF2F92"/>
                </a:solidFill>
              </a:rPr>
              <a:t>E</a:t>
            </a:r>
            <a:r>
              <a:rPr lang="en-US">
                <a:solidFill>
                  <a:srgbClr val="4E8F00"/>
                </a:solidFill>
              </a:rPr>
              <a:t>S</a:t>
            </a:r>
            <a:r>
              <a:rPr lang="en-US">
                <a:solidFill>
                  <a:srgbClr val="0096FF"/>
                </a:solidFill>
              </a:rPr>
              <a:t>S </a:t>
            </a:r>
            <a:r>
              <a:rPr lang="en-US">
                <a:solidFill>
                  <a:schemeClr val="bg1"/>
                </a:solidFill>
              </a:rPr>
              <a:t>Program</a:t>
            </a:r>
            <a:endParaRPr>
              <a:solidFill>
                <a:schemeClr val="bg1"/>
              </a:solidFill>
            </a:endParaRPr>
          </a:p>
        </p:txBody>
      </p:sp>
      <p:pic>
        <p:nvPicPr>
          <p:cNvPr id="17" name="Google Shape;413;p38">
            <a:extLst>
              <a:ext uri="{FF2B5EF4-FFF2-40B4-BE49-F238E27FC236}">
                <a16:creationId xmlns:a16="http://schemas.microsoft.com/office/drawing/2014/main" id="{09953C48-FC00-7B47-8CEF-B1B21DAA339A}"/>
              </a:ext>
            </a:extLst>
          </p:cNvPr>
          <p:cNvPicPr preferRelativeResize="0"/>
          <p:nvPr/>
        </p:nvPicPr>
        <p:blipFill rotWithShape="1">
          <a:blip r:embed="rId3">
            <a:alphaModFix/>
          </a:blip>
          <a:srcRect/>
          <a:stretch/>
        </p:blipFill>
        <p:spPr>
          <a:xfrm>
            <a:off x="9484734" y="4426606"/>
            <a:ext cx="1700784" cy="1636776"/>
          </a:xfrm>
          <a:prstGeom prst="rect">
            <a:avLst/>
          </a:prstGeom>
          <a:noFill/>
          <a:ln>
            <a:noFill/>
          </a:ln>
        </p:spPr>
      </p:pic>
      <p:pic>
        <p:nvPicPr>
          <p:cNvPr id="18" name="Google Shape;336;p30">
            <a:extLst>
              <a:ext uri="{FF2B5EF4-FFF2-40B4-BE49-F238E27FC236}">
                <a16:creationId xmlns:a16="http://schemas.microsoft.com/office/drawing/2014/main" id="{ADB8AF26-DD17-0946-B15F-16607A18221E}"/>
              </a:ext>
            </a:extLst>
          </p:cNvPr>
          <p:cNvPicPr preferRelativeResize="0"/>
          <p:nvPr/>
        </p:nvPicPr>
        <p:blipFill rotWithShape="1">
          <a:blip r:embed="rId4">
            <a:alphaModFix/>
          </a:blip>
          <a:srcRect l="-946" r="-1284" b="3"/>
          <a:stretch/>
        </p:blipFill>
        <p:spPr>
          <a:xfrm>
            <a:off x="9484734" y="857202"/>
            <a:ext cx="1702874" cy="1637712"/>
          </a:xfrm>
          <a:prstGeom prst="rect">
            <a:avLst/>
          </a:prstGeom>
          <a:noFill/>
          <a:ln>
            <a:noFill/>
          </a:ln>
        </p:spPr>
      </p:pic>
      <p:pic>
        <p:nvPicPr>
          <p:cNvPr id="19" name="Google Shape;392;p35">
            <a:extLst>
              <a:ext uri="{FF2B5EF4-FFF2-40B4-BE49-F238E27FC236}">
                <a16:creationId xmlns:a16="http://schemas.microsoft.com/office/drawing/2014/main" id="{4B21DEEF-836D-FC44-8B2A-5B2D23602F84}"/>
              </a:ext>
            </a:extLst>
          </p:cNvPr>
          <p:cNvPicPr preferRelativeResize="0"/>
          <p:nvPr/>
        </p:nvPicPr>
        <p:blipFill rotWithShape="1">
          <a:blip r:embed="rId5">
            <a:alphaModFix/>
          </a:blip>
          <a:srcRect/>
          <a:stretch/>
        </p:blipFill>
        <p:spPr>
          <a:xfrm>
            <a:off x="9484734" y="2653013"/>
            <a:ext cx="1700784" cy="1636776"/>
          </a:xfrm>
          <a:prstGeom prst="rect">
            <a:avLst/>
          </a:prstGeom>
          <a:noFill/>
          <a:ln>
            <a:noFill/>
          </a:ln>
        </p:spPr>
      </p:pic>
      <p:sp>
        <p:nvSpPr>
          <p:cNvPr id="22" name="Google Shape;338;p30">
            <a:extLst>
              <a:ext uri="{FF2B5EF4-FFF2-40B4-BE49-F238E27FC236}">
                <a16:creationId xmlns:a16="http://schemas.microsoft.com/office/drawing/2014/main" id="{DAD1B55B-CD1A-C04E-8795-2E0D6E1598C3}"/>
              </a:ext>
            </a:extLst>
          </p:cNvPr>
          <p:cNvSpPr txBox="1"/>
          <p:nvPr/>
        </p:nvSpPr>
        <p:spPr>
          <a:xfrm>
            <a:off x="939329" y="1238438"/>
            <a:ext cx="7967165" cy="1997381"/>
          </a:xfrm>
          <a:prstGeom prst="rect">
            <a:avLst/>
          </a:prstGeom>
          <a:noFill/>
          <a:ln>
            <a:noFill/>
          </a:ln>
        </p:spPr>
        <p:txBody>
          <a:bodyPr spcFirstLastPara="1" wrap="square" lIns="91425" tIns="45700" rIns="91425" bIns="45700" anchor="t" anchorCtr="0">
            <a:normAutofit fontScale="77500" lnSpcReduction="20000"/>
          </a:bodyPr>
          <a:lstStyle/>
          <a:p>
            <a:pPr lvl="0">
              <a:lnSpc>
                <a:spcPct val="90000"/>
              </a:lnSpc>
              <a:spcAft>
                <a:spcPts val="1200"/>
              </a:spcAft>
              <a:buClr>
                <a:schemeClr val="dk1"/>
              </a:buClr>
              <a:buSzPct val="100000"/>
            </a:pPr>
            <a:r>
              <a:rPr lang="en-US" sz="3400" b="1">
                <a:solidFill>
                  <a:schemeClr val="bg1"/>
                </a:solidFill>
                <a:latin typeface="Arial"/>
                <a:ea typeface="Arial"/>
                <a:cs typeface="Arial"/>
                <a:sym typeface="Arial"/>
              </a:rPr>
              <a:t>OER</a:t>
            </a:r>
            <a:r>
              <a:rPr lang="en-US" sz="3400" b="1">
                <a:solidFill>
                  <a:schemeClr val="dk1"/>
                </a:solidFill>
                <a:latin typeface="Arial"/>
                <a:ea typeface="Arial"/>
                <a:cs typeface="Arial"/>
                <a:sym typeface="Arial"/>
              </a:rPr>
              <a:t> </a:t>
            </a:r>
            <a:r>
              <a:rPr lang="en-US" sz="3600">
                <a:solidFill>
                  <a:srgbClr val="0096FF"/>
                </a:solidFill>
              </a:rPr>
              <a:t>S</a:t>
            </a:r>
            <a:r>
              <a:rPr lang="en-US" sz="3600">
                <a:solidFill>
                  <a:srgbClr val="FF2F92"/>
                </a:solidFill>
              </a:rPr>
              <a:t>U</a:t>
            </a:r>
            <a:r>
              <a:rPr lang="en-US" sz="3600">
                <a:solidFill>
                  <a:srgbClr val="4E8F00"/>
                </a:solidFill>
              </a:rPr>
              <a:t>C</a:t>
            </a:r>
            <a:r>
              <a:rPr lang="en-US" sz="3600">
                <a:solidFill>
                  <a:srgbClr val="0096FF"/>
                </a:solidFill>
              </a:rPr>
              <a:t>C</a:t>
            </a:r>
            <a:r>
              <a:rPr lang="en-US" sz="3600">
                <a:solidFill>
                  <a:srgbClr val="FF2F92"/>
                </a:solidFill>
              </a:rPr>
              <a:t>E</a:t>
            </a:r>
            <a:r>
              <a:rPr lang="en-US" sz="3600">
                <a:solidFill>
                  <a:srgbClr val="4E8F00"/>
                </a:solidFill>
              </a:rPr>
              <a:t>S</a:t>
            </a:r>
            <a:r>
              <a:rPr lang="en-US" sz="3600">
                <a:solidFill>
                  <a:srgbClr val="0096FF"/>
                </a:solidFill>
              </a:rPr>
              <a:t>S</a:t>
            </a:r>
            <a:r>
              <a:rPr lang="en-US" sz="3400">
                <a:solidFill>
                  <a:srgbClr val="0096FF"/>
                </a:solidFill>
              </a:rPr>
              <a:t> </a:t>
            </a:r>
            <a:r>
              <a:rPr lang="en-US" sz="3400" b="1">
                <a:solidFill>
                  <a:schemeClr val="bg1"/>
                </a:solidFill>
                <a:latin typeface="Arial"/>
                <a:ea typeface="Arial"/>
                <a:cs typeface="Arial"/>
                <a:sym typeface="Arial"/>
              </a:rPr>
              <a:t>Part 1 – Pathway to OER Success</a:t>
            </a:r>
          </a:p>
          <a:p>
            <a:pPr marL="457200" marR="0" lvl="0" indent="-457200" algn="l" rtl="0">
              <a:lnSpc>
                <a:spcPct val="90000"/>
              </a:lnSpc>
              <a:spcBef>
                <a:spcPts val="0"/>
              </a:spcBef>
              <a:spcAft>
                <a:spcPts val="600"/>
              </a:spcAft>
              <a:buClr>
                <a:schemeClr val="bg1"/>
              </a:buClr>
              <a:buSzPct val="100000"/>
              <a:buFont typeface="Arial" panose="020B0604020202020204" pitchFamily="34" charset="0"/>
              <a:buChar char="•"/>
            </a:pPr>
            <a:r>
              <a:rPr lang="en-US" sz="3100">
                <a:solidFill>
                  <a:schemeClr val="bg1"/>
                </a:solidFill>
                <a:latin typeface="Arial"/>
                <a:ea typeface="Arial"/>
                <a:cs typeface="Arial"/>
                <a:sym typeface="Arial"/>
              </a:rPr>
              <a:t>OER Course Inventory</a:t>
            </a:r>
          </a:p>
          <a:p>
            <a:pPr marL="457200" marR="0" lvl="0" indent="-457200" algn="l" rtl="0">
              <a:lnSpc>
                <a:spcPct val="90000"/>
              </a:lnSpc>
              <a:spcBef>
                <a:spcPts val="0"/>
              </a:spcBef>
              <a:spcAft>
                <a:spcPts val="600"/>
              </a:spcAft>
              <a:buClr>
                <a:schemeClr val="bg1"/>
              </a:buClr>
              <a:buSzPct val="100000"/>
              <a:buFont typeface="Arial" panose="020B0604020202020204" pitchFamily="34" charset="0"/>
              <a:buChar char="•"/>
            </a:pPr>
            <a:r>
              <a:rPr lang="en-US" sz="3100">
                <a:solidFill>
                  <a:schemeClr val="bg1"/>
                </a:solidFill>
              </a:rPr>
              <a:t>Expedition OER</a:t>
            </a:r>
          </a:p>
          <a:p>
            <a:pPr marL="457200" marR="0" lvl="0" indent="-457200" algn="l" rtl="0">
              <a:lnSpc>
                <a:spcPct val="90000"/>
              </a:lnSpc>
              <a:spcBef>
                <a:spcPts val="0"/>
              </a:spcBef>
              <a:spcAft>
                <a:spcPts val="600"/>
              </a:spcAft>
              <a:buClr>
                <a:schemeClr val="bg1"/>
              </a:buClr>
              <a:buSzPct val="100000"/>
              <a:buFont typeface="Arial" panose="020B0604020202020204" pitchFamily="34" charset="0"/>
              <a:buChar char="•"/>
            </a:pPr>
            <a:r>
              <a:rPr lang="en-US" sz="3100">
                <a:solidFill>
                  <a:schemeClr val="bg1"/>
                </a:solidFill>
              </a:rPr>
              <a:t>Course Curriculum Analysis</a:t>
            </a:r>
          </a:p>
          <a:p>
            <a:pPr marL="457200" marR="0" lvl="0" indent="-457200" algn="l" rtl="0">
              <a:lnSpc>
                <a:spcPct val="90000"/>
              </a:lnSpc>
              <a:spcBef>
                <a:spcPts val="0"/>
              </a:spcBef>
              <a:spcAft>
                <a:spcPts val="600"/>
              </a:spcAft>
              <a:buClr>
                <a:schemeClr val="bg1"/>
              </a:buClr>
              <a:buSzPct val="100000"/>
              <a:buFont typeface="Arial" panose="020B0604020202020204" pitchFamily="34" charset="0"/>
              <a:buChar char="•"/>
            </a:pPr>
            <a:r>
              <a:rPr lang="en-US" sz="3100">
                <a:solidFill>
                  <a:schemeClr val="bg1"/>
                </a:solidFill>
                <a:latin typeface="Arial"/>
                <a:ea typeface="Arial"/>
                <a:cs typeface="Arial"/>
                <a:sym typeface="Arial"/>
              </a:rPr>
              <a:t>OER Integration Plan</a:t>
            </a:r>
            <a:endParaRPr sz="3100">
              <a:solidFill>
                <a:schemeClr val="bg1"/>
              </a:solidFill>
            </a:endParaRPr>
          </a:p>
        </p:txBody>
      </p:sp>
      <p:sp>
        <p:nvSpPr>
          <p:cNvPr id="28" name="Google Shape;338;p30">
            <a:extLst>
              <a:ext uri="{FF2B5EF4-FFF2-40B4-BE49-F238E27FC236}">
                <a16:creationId xmlns:a16="http://schemas.microsoft.com/office/drawing/2014/main" id="{BA8489E6-70CE-AC44-9FDB-90692946BD22}"/>
              </a:ext>
            </a:extLst>
          </p:cNvPr>
          <p:cNvSpPr txBox="1"/>
          <p:nvPr/>
        </p:nvSpPr>
        <p:spPr>
          <a:xfrm>
            <a:off x="939329" y="3163297"/>
            <a:ext cx="7967164" cy="1263309"/>
          </a:xfrm>
          <a:prstGeom prst="rect">
            <a:avLst/>
          </a:prstGeom>
          <a:noFill/>
          <a:ln>
            <a:noFill/>
          </a:ln>
        </p:spPr>
        <p:txBody>
          <a:bodyPr spcFirstLastPara="1" wrap="square" lIns="91425" tIns="45700" rIns="91425" bIns="45700" anchor="t" anchorCtr="0">
            <a:normAutofit fontScale="92500" lnSpcReduction="20000"/>
          </a:bodyPr>
          <a:lstStyle/>
          <a:p>
            <a:pPr lvl="0">
              <a:lnSpc>
                <a:spcPct val="90000"/>
              </a:lnSpc>
              <a:spcAft>
                <a:spcPts val="1200"/>
              </a:spcAft>
              <a:buClr>
                <a:schemeClr val="dk1"/>
              </a:buClr>
              <a:buSzPct val="100000"/>
            </a:pPr>
            <a:r>
              <a:rPr lang="en-US" sz="2800" b="1">
                <a:solidFill>
                  <a:schemeClr val="bg1"/>
                </a:solidFill>
                <a:latin typeface="Arial"/>
                <a:ea typeface="Arial"/>
                <a:cs typeface="Arial"/>
                <a:sym typeface="Arial"/>
              </a:rPr>
              <a:t>OER</a:t>
            </a:r>
            <a:r>
              <a:rPr lang="en-US" sz="2800" b="1">
                <a:solidFill>
                  <a:schemeClr val="dk1"/>
                </a:solidFill>
                <a:latin typeface="Arial"/>
                <a:ea typeface="Arial"/>
                <a:cs typeface="Arial"/>
                <a:sym typeface="Arial"/>
              </a:rPr>
              <a:t> </a:t>
            </a:r>
            <a:r>
              <a:rPr lang="en-US" sz="2800">
                <a:solidFill>
                  <a:srgbClr val="0096FF"/>
                </a:solidFill>
              </a:rPr>
              <a:t>S</a:t>
            </a:r>
            <a:r>
              <a:rPr lang="en-US" sz="2800">
                <a:solidFill>
                  <a:srgbClr val="FF2F92"/>
                </a:solidFill>
              </a:rPr>
              <a:t>U</a:t>
            </a:r>
            <a:r>
              <a:rPr lang="en-US" sz="2800">
                <a:solidFill>
                  <a:srgbClr val="4E8F00"/>
                </a:solidFill>
              </a:rPr>
              <a:t>C</a:t>
            </a:r>
            <a:r>
              <a:rPr lang="en-US" sz="2800">
                <a:solidFill>
                  <a:srgbClr val="0096FF"/>
                </a:solidFill>
              </a:rPr>
              <a:t>C</a:t>
            </a:r>
            <a:r>
              <a:rPr lang="en-US" sz="2800">
                <a:solidFill>
                  <a:srgbClr val="FF2F92"/>
                </a:solidFill>
              </a:rPr>
              <a:t>E</a:t>
            </a:r>
            <a:r>
              <a:rPr lang="en-US" sz="2800">
                <a:solidFill>
                  <a:srgbClr val="4E8F00"/>
                </a:solidFill>
              </a:rPr>
              <a:t>S</a:t>
            </a:r>
            <a:r>
              <a:rPr lang="en-US" sz="2800">
                <a:solidFill>
                  <a:srgbClr val="0096FF"/>
                </a:solidFill>
              </a:rPr>
              <a:t>S </a:t>
            </a:r>
            <a:r>
              <a:rPr lang="en-US" sz="2800" b="1">
                <a:solidFill>
                  <a:schemeClr val="bg1"/>
                </a:solidFill>
                <a:latin typeface="Arial"/>
                <a:ea typeface="Arial"/>
                <a:cs typeface="Arial"/>
                <a:sym typeface="Arial"/>
              </a:rPr>
              <a:t>Part 2 – Pillars of OER Success</a:t>
            </a:r>
          </a:p>
          <a:p>
            <a:pPr marL="457200" marR="0" lvl="0" indent="-457200" algn="l" rtl="0">
              <a:lnSpc>
                <a:spcPct val="90000"/>
              </a:lnSpc>
              <a:spcBef>
                <a:spcPts val="0"/>
              </a:spcBef>
              <a:spcAft>
                <a:spcPts val="600"/>
              </a:spcAft>
              <a:buClr>
                <a:schemeClr val="bg1"/>
              </a:buClr>
              <a:buSzPct val="100000"/>
              <a:buFont typeface="Arial" panose="020B0604020202020204" pitchFamily="34" charset="0"/>
              <a:buChar char="•"/>
            </a:pPr>
            <a:r>
              <a:rPr lang="en-US" sz="2600">
                <a:solidFill>
                  <a:schemeClr val="bg1"/>
                </a:solidFill>
              </a:rPr>
              <a:t>E</a:t>
            </a:r>
            <a:r>
              <a:rPr lang="en-US" sz="2600">
                <a:solidFill>
                  <a:schemeClr val="bg1"/>
                </a:solidFill>
                <a:latin typeface="Arial"/>
                <a:ea typeface="Arial"/>
                <a:cs typeface="Arial"/>
                <a:sym typeface="Arial"/>
              </a:rPr>
              <a:t>xpanded OER Use</a:t>
            </a:r>
          </a:p>
          <a:p>
            <a:pPr marL="457200" marR="0" lvl="0" indent="-457200" algn="l" rtl="0">
              <a:lnSpc>
                <a:spcPct val="90000"/>
              </a:lnSpc>
              <a:spcBef>
                <a:spcPts val="0"/>
              </a:spcBef>
              <a:spcAft>
                <a:spcPts val="600"/>
              </a:spcAft>
              <a:buClr>
                <a:schemeClr val="bg1"/>
              </a:buClr>
              <a:buSzPct val="100000"/>
              <a:buFont typeface="Arial" panose="020B0604020202020204" pitchFamily="34" charset="0"/>
              <a:buChar char="•"/>
            </a:pPr>
            <a:r>
              <a:rPr lang="en-US" sz="2600">
                <a:solidFill>
                  <a:schemeClr val="bg1"/>
                </a:solidFill>
              </a:rPr>
              <a:t>OER and Students</a:t>
            </a:r>
            <a:endParaRPr lang="en-US" sz="2600">
              <a:solidFill>
                <a:schemeClr val="bg1"/>
              </a:solidFill>
              <a:latin typeface="Arial"/>
              <a:ea typeface="Arial"/>
              <a:cs typeface="Arial"/>
              <a:sym typeface="Arial"/>
            </a:endParaRPr>
          </a:p>
          <a:p>
            <a:pPr marR="0" lvl="0" algn="l" rtl="0">
              <a:lnSpc>
                <a:spcPct val="90000"/>
              </a:lnSpc>
              <a:spcBef>
                <a:spcPts val="0"/>
              </a:spcBef>
              <a:spcAft>
                <a:spcPts val="0"/>
              </a:spcAft>
              <a:buClr>
                <a:schemeClr val="dk1"/>
              </a:buClr>
              <a:buSzPct val="100000"/>
            </a:pPr>
            <a:endParaRPr sz="2600"/>
          </a:p>
        </p:txBody>
      </p:sp>
      <p:sp>
        <p:nvSpPr>
          <p:cNvPr id="29" name="Google Shape;338;p30">
            <a:extLst>
              <a:ext uri="{FF2B5EF4-FFF2-40B4-BE49-F238E27FC236}">
                <a16:creationId xmlns:a16="http://schemas.microsoft.com/office/drawing/2014/main" id="{64C3D468-8264-FF46-AE47-292C863E2F9E}"/>
              </a:ext>
            </a:extLst>
          </p:cNvPr>
          <p:cNvSpPr txBox="1"/>
          <p:nvPr/>
        </p:nvSpPr>
        <p:spPr>
          <a:xfrm>
            <a:off x="1009649" y="4460309"/>
            <a:ext cx="7967163" cy="1493766"/>
          </a:xfrm>
          <a:prstGeom prst="rect">
            <a:avLst/>
          </a:prstGeom>
          <a:noFill/>
          <a:ln>
            <a:noFill/>
          </a:ln>
        </p:spPr>
        <p:txBody>
          <a:bodyPr spcFirstLastPara="1" wrap="square" lIns="91425" tIns="45700" rIns="91425" bIns="45700" anchor="t" anchorCtr="0">
            <a:normAutofit fontScale="85000" lnSpcReduction="20000"/>
          </a:bodyPr>
          <a:lstStyle/>
          <a:p>
            <a:pPr lvl="0">
              <a:lnSpc>
                <a:spcPct val="90000"/>
              </a:lnSpc>
              <a:spcAft>
                <a:spcPts val="1200"/>
              </a:spcAft>
              <a:buClr>
                <a:schemeClr val="dk1"/>
              </a:buClr>
              <a:buSzPct val="100000"/>
            </a:pPr>
            <a:r>
              <a:rPr lang="en-US" sz="2800" b="1">
                <a:solidFill>
                  <a:schemeClr val="bg1"/>
                </a:solidFill>
                <a:latin typeface="Arial"/>
                <a:ea typeface="Arial"/>
                <a:cs typeface="Arial"/>
                <a:sym typeface="Arial"/>
              </a:rPr>
              <a:t>OER</a:t>
            </a:r>
            <a:r>
              <a:rPr lang="en-US" sz="2800" b="1">
                <a:solidFill>
                  <a:schemeClr val="dk1"/>
                </a:solidFill>
                <a:latin typeface="Arial"/>
                <a:ea typeface="Arial"/>
                <a:cs typeface="Arial"/>
                <a:sym typeface="Arial"/>
              </a:rPr>
              <a:t> </a:t>
            </a:r>
            <a:r>
              <a:rPr lang="en-US" sz="2800">
                <a:solidFill>
                  <a:srgbClr val="0096FF"/>
                </a:solidFill>
              </a:rPr>
              <a:t>S</a:t>
            </a:r>
            <a:r>
              <a:rPr lang="en-US" sz="2800">
                <a:solidFill>
                  <a:srgbClr val="FF2F92"/>
                </a:solidFill>
              </a:rPr>
              <a:t>U</a:t>
            </a:r>
            <a:r>
              <a:rPr lang="en-US" sz="2800">
                <a:solidFill>
                  <a:srgbClr val="4E8F00"/>
                </a:solidFill>
              </a:rPr>
              <a:t>C</a:t>
            </a:r>
            <a:r>
              <a:rPr lang="en-US" sz="2800">
                <a:solidFill>
                  <a:srgbClr val="0096FF"/>
                </a:solidFill>
              </a:rPr>
              <a:t>C</a:t>
            </a:r>
            <a:r>
              <a:rPr lang="en-US" sz="2800">
                <a:solidFill>
                  <a:srgbClr val="FF2F92"/>
                </a:solidFill>
              </a:rPr>
              <a:t>E</a:t>
            </a:r>
            <a:r>
              <a:rPr lang="en-US" sz="2800">
                <a:solidFill>
                  <a:srgbClr val="4E8F00"/>
                </a:solidFill>
              </a:rPr>
              <a:t>S</a:t>
            </a:r>
            <a:r>
              <a:rPr lang="en-US" sz="2800">
                <a:solidFill>
                  <a:srgbClr val="0096FF"/>
                </a:solidFill>
              </a:rPr>
              <a:t>S </a:t>
            </a:r>
            <a:r>
              <a:rPr lang="en-US" sz="2800" b="1">
                <a:solidFill>
                  <a:schemeClr val="bg1"/>
                </a:solidFill>
                <a:latin typeface="Arial"/>
                <a:ea typeface="Arial"/>
                <a:cs typeface="Arial"/>
                <a:sym typeface="Arial"/>
              </a:rPr>
              <a:t>Part 3 – Destination Success</a:t>
            </a:r>
          </a:p>
          <a:p>
            <a:pPr marL="457200" marR="0" lvl="0" indent="-457200" algn="l" rtl="0">
              <a:lnSpc>
                <a:spcPct val="90000"/>
              </a:lnSpc>
              <a:spcBef>
                <a:spcPts val="0"/>
              </a:spcBef>
              <a:spcAft>
                <a:spcPts val="600"/>
              </a:spcAft>
              <a:buClr>
                <a:schemeClr val="bg1"/>
              </a:buClr>
              <a:buSzPct val="100000"/>
              <a:buFont typeface="Arial" panose="020B0604020202020204" pitchFamily="34" charset="0"/>
              <a:buChar char="•"/>
            </a:pPr>
            <a:r>
              <a:rPr lang="en-US" sz="2600">
                <a:solidFill>
                  <a:schemeClr val="bg1"/>
                </a:solidFill>
                <a:latin typeface="Arial"/>
                <a:ea typeface="Arial"/>
                <a:cs typeface="Arial"/>
                <a:sym typeface="Arial"/>
              </a:rPr>
              <a:t>Vision</a:t>
            </a:r>
          </a:p>
          <a:p>
            <a:pPr marL="457200" marR="0" lvl="0" indent="-457200" algn="l" rtl="0">
              <a:lnSpc>
                <a:spcPct val="90000"/>
              </a:lnSpc>
              <a:spcBef>
                <a:spcPts val="0"/>
              </a:spcBef>
              <a:spcAft>
                <a:spcPts val="600"/>
              </a:spcAft>
              <a:buClr>
                <a:schemeClr val="bg1"/>
              </a:buClr>
              <a:buSzPct val="100000"/>
              <a:buFont typeface="Arial" panose="020B0604020202020204" pitchFamily="34" charset="0"/>
              <a:buChar char="•"/>
            </a:pPr>
            <a:r>
              <a:rPr lang="en-US" sz="2600">
                <a:solidFill>
                  <a:schemeClr val="bg1"/>
                </a:solidFill>
              </a:rPr>
              <a:t>Publication</a:t>
            </a:r>
          </a:p>
          <a:p>
            <a:pPr marL="457200" marR="0" lvl="0" indent="-457200" algn="l" rtl="0">
              <a:lnSpc>
                <a:spcPct val="90000"/>
              </a:lnSpc>
              <a:spcBef>
                <a:spcPts val="0"/>
              </a:spcBef>
              <a:spcAft>
                <a:spcPts val="600"/>
              </a:spcAft>
              <a:buClr>
                <a:schemeClr val="bg1"/>
              </a:buClr>
              <a:buSzPct val="100000"/>
              <a:buFont typeface="Arial" panose="020B0604020202020204" pitchFamily="34" charset="0"/>
              <a:buChar char="•"/>
            </a:pPr>
            <a:r>
              <a:rPr lang="en-US" sz="2600">
                <a:solidFill>
                  <a:schemeClr val="bg1"/>
                </a:solidFill>
              </a:rPr>
              <a:t>Sharing</a:t>
            </a:r>
            <a:endParaRPr sz="2600">
              <a:solidFill>
                <a:schemeClr val="bg1"/>
              </a:solidFill>
            </a:endParaRPr>
          </a:p>
          <a:p>
            <a:pPr marL="0" marR="0" lvl="0" indent="0" algn="l" rtl="0">
              <a:lnSpc>
                <a:spcPct val="90000"/>
              </a:lnSpc>
              <a:spcBef>
                <a:spcPts val="1000"/>
              </a:spcBef>
              <a:spcAft>
                <a:spcPts val="0"/>
              </a:spcAft>
              <a:buClr>
                <a:schemeClr val="dk1"/>
              </a:buClr>
              <a:buSzPct val="100000"/>
              <a:buFont typeface="Arial"/>
              <a:buNone/>
            </a:pPr>
            <a:endParaRPr/>
          </a:p>
        </p:txBody>
      </p:sp>
    </p:spTree>
    <p:extLst>
      <p:ext uri="{BB962C8B-B14F-4D97-AF65-F5344CB8AC3E}">
        <p14:creationId xmlns:p14="http://schemas.microsoft.com/office/powerpoint/2010/main" val="14955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FA98-98A0-F8AB-0118-62CA99C96FF5}"/>
              </a:ext>
            </a:extLst>
          </p:cNvPr>
          <p:cNvSpPr>
            <a:spLocks noGrp="1"/>
          </p:cNvSpPr>
          <p:nvPr>
            <p:ph type="title"/>
          </p:nvPr>
        </p:nvSpPr>
        <p:spPr>
          <a:xfrm>
            <a:off x="-1" y="295745"/>
            <a:ext cx="12192000" cy="1325563"/>
          </a:xfrm>
        </p:spPr>
        <p:txBody>
          <a:bodyPr/>
          <a:lstStyle/>
          <a:p>
            <a:pPr algn="ctr"/>
            <a:r>
              <a:rPr lang="en-US">
                <a:solidFill>
                  <a:schemeClr val="bg1"/>
                </a:solidFill>
              </a:rPr>
              <a:t>Next Steps</a:t>
            </a:r>
          </a:p>
        </p:txBody>
      </p:sp>
      <p:sp>
        <p:nvSpPr>
          <p:cNvPr id="3" name="Content Placeholder 2">
            <a:extLst>
              <a:ext uri="{FF2B5EF4-FFF2-40B4-BE49-F238E27FC236}">
                <a16:creationId xmlns:a16="http://schemas.microsoft.com/office/drawing/2014/main" id="{104526B9-1B8A-3F45-6321-3E4651926076}"/>
              </a:ext>
            </a:extLst>
          </p:cNvPr>
          <p:cNvSpPr>
            <a:spLocks noGrp="1"/>
          </p:cNvSpPr>
          <p:nvPr>
            <p:ph idx="1"/>
          </p:nvPr>
        </p:nvSpPr>
        <p:spPr>
          <a:xfrm>
            <a:off x="749102" y="4198882"/>
            <a:ext cx="3045069" cy="1325564"/>
          </a:xfrm>
        </p:spPr>
        <p:txBody>
          <a:bodyPr>
            <a:normAutofit fontScale="92500"/>
          </a:bodyPr>
          <a:lstStyle/>
          <a:p>
            <a:pPr marL="0" indent="0" algn="ctr">
              <a:lnSpc>
                <a:spcPct val="100000"/>
              </a:lnSpc>
              <a:spcBef>
                <a:spcPts val="0"/>
              </a:spcBef>
              <a:buNone/>
            </a:pPr>
            <a:r>
              <a:rPr lang="en-US">
                <a:solidFill>
                  <a:schemeClr val="bg1"/>
                </a:solidFill>
              </a:rPr>
              <a:t>Complete the</a:t>
            </a:r>
          </a:p>
          <a:p>
            <a:pPr marL="0" indent="0" algn="ctr">
              <a:lnSpc>
                <a:spcPct val="100000"/>
              </a:lnSpc>
              <a:spcBef>
                <a:spcPts val="0"/>
              </a:spcBef>
              <a:buNone/>
            </a:pPr>
            <a:r>
              <a:rPr lang="en-US">
                <a:solidFill>
                  <a:schemeClr val="bg1"/>
                </a:solidFill>
              </a:rPr>
              <a:t> </a:t>
            </a:r>
            <a:r>
              <a:rPr lang="en-US">
                <a:solidFill>
                  <a:schemeClr val="bg1"/>
                </a:solidFill>
                <a:hlinkClick r:id="rId3">
                  <a:extLst>
                    <a:ext uri="{A12FA001-AC4F-418D-AE19-62706E023703}">
                      <ahyp:hlinkClr xmlns:ahyp="http://schemas.microsoft.com/office/drawing/2018/hyperlinkcolor" val="tx"/>
                    </a:ext>
                  </a:extLst>
                </a:hlinkClick>
              </a:rPr>
              <a:t>Next Steps in My OER Journey Survey</a:t>
            </a:r>
            <a:endParaRPr lang="en-US">
              <a:solidFill>
                <a:schemeClr val="bg1"/>
              </a:solidFill>
            </a:endParaRPr>
          </a:p>
        </p:txBody>
      </p:sp>
      <p:sp>
        <p:nvSpPr>
          <p:cNvPr id="4" name="Content Placeholder 2">
            <a:extLst>
              <a:ext uri="{FF2B5EF4-FFF2-40B4-BE49-F238E27FC236}">
                <a16:creationId xmlns:a16="http://schemas.microsoft.com/office/drawing/2014/main" id="{B8CB096A-1FA2-BFBA-E132-EC0F92027E67}"/>
              </a:ext>
            </a:extLst>
          </p:cNvPr>
          <p:cNvSpPr txBox="1">
            <a:spLocks/>
          </p:cNvSpPr>
          <p:nvPr/>
        </p:nvSpPr>
        <p:spPr>
          <a:xfrm>
            <a:off x="4379432" y="3307429"/>
            <a:ext cx="3167572" cy="2964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600">
                <a:solidFill>
                  <a:schemeClr val="bg1"/>
                </a:solidFill>
              </a:rPr>
              <a:t>Susan Vandagriff </a:t>
            </a:r>
            <a:r>
              <a:rPr lang="en-US" sz="2500">
                <a:solidFill>
                  <a:schemeClr val="bg1"/>
                </a:solidFill>
                <a:hlinkClick r:id="rId4">
                  <a:extLst>
                    <a:ext uri="{A12FA001-AC4F-418D-AE19-62706E023703}">
                      <ahyp:hlinkClr xmlns:ahyp="http://schemas.microsoft.com/office/drawing/2018/hyperlinkcolor" val="tx"/>
                    </a:ext>
                  </a:extLst>
                </a:hlinkClick>
              </a:rPr>
              <a:t>svandagr@uccs.edu</a:t>
            </a:r>
            <a:endParaRPr lang="en-US" sz="2500">
              <a:solidFill>
                <a:schemeClr val="bg1"/>
              </a:solidFill>
            </a:endParaRPr>
          </a:p>
          <a:p>
            <a:pPr marL="0" indent="0">
              <a:lnSpc>
                <a:spcPct val="100000"/>
              </a:lnSpc>
              <a:spcBef>
                <a:spcPts val="0"/>
              </a:spcBef>
              <a:buNone/>
            </a:pPr>
            <a:r>
              <a:rPr lang="en-US" sz="2400">
                <a:solidFill>
                  <a:schemeClr val="bg1"/>
                </a:solidFill>
              </a:rPr>
              <a:t>   </a:t>
            </a:r>
            <a:r>
              <a:rPr lang="en-US" sz="2000">
                <a:solidFill>
                  <a:schemeClr val="bg1"/>
                </a:solidFill>
              </a:rPr>
              <a:t>OER librarian</a:t>
            </a:r>
          </a:p>
          <a:p>
            <a:r>
              <a:rPr lang="en-US" sz="2600">
                <a:solidFill>
                  <a:schemeClr val="bg1"/>
                </a:solidFill>
              </a:rPr>
              <a:t>Angie Dodson </a:t>
            </a:r>
            <a:r>
              <a:rPr lang="en-US" sz="2500">
                <a:solidFill>
                  <a:schemeClr val="bg1"/>
                </a:solidFill>
                <a:hlinkClick r:id="rId5">
                  <a:extLst>
                    <a:ext uri="{A12FA001-AC4F-418D-AE19-62706E023703}">
                      <ahyp:hlinkClr xmlns:ahyp="http://schemas.microsoft.com/office/drawing/2018/hyperlinkcolor" val="tx"/>
                    </a:ext>
                  </a:extLst>
                </a:hlinkClick>
              </a:rPr>
              <a:t>adodson2@uccs.edu</a:t>
            </a:r>
            <a:r>
              <a:rPr lang="en-US" sz="2500">
                <a:solidFill>
                  <a:schemeClr val="bg1"/>
                </a:solidFill>
              </a:rPr>
              <a:t> </a:t>
            </a:r>
          </a:p>
          <a:p>
            <a:pPr marL="0" indent="0">
              <a:lnSpc>
                <a:spcPct val="100000"/>
              </a:lnSpc>
              <a:spcBef>
                <a:spcPts val="0"/>
              </a:spcBef>
              <a:buNone/>
            </a:pPr>
            <a:r>
              <a:rPr lang="en-US" sz="2400">
                <a:solidFill>
                  <a:schemeClr val="bg1"/>
                </a:solidFill>
              </a:rPr>
              <a:t>   </a:t>
            </a:r>
            <a:r>
              <a:rPr lang="en-US" sz="2000">
                <a:solidFill>
                  <a:schemeClr val="bg1"/>
                </a:solidFill>
              </a:rPr>
              <a:t>OER instructional designer</a:t>
            </a:r>
          </a:p>
        </p:txBody>
      </p:sp>
      <p:sp>
        <p:nvSpPr>
          <p:cNvPr id="5" name="Content Placeholder 2">
            <a:extLst>
              <a:ext uri="{FF2B5EF4-FFF2-40B4-BE49-F238E27FC236}">
                <a16:creationId xmlns:a16="http://schemas.microsoft.com/office/drawing/2014/main" id="{84A5842A-EE38-2583-A9F7-FADB118D87A6}"/>
              </a:ext>
            </a:extLst>
          </p:cNvPr>
          <p:cNvSpPr txBox="1">
            <a:spLocks/>
          </p:cNvSpPr>
          <p:nvPr/>
        </p:nvSpPr>
        <p:spPr>
          <a:xfrm>
            <a:off x="8556673" y="3864397"/>
            <a:ext cx="2818818" cy="18661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rPr>
              <a:t>Choose OER that works for your instructional style, course content, and student needs.</a:t>
            </a:r>
          </a:p>
        </p:txBody>
      </p:sp>
      <p:pic>
        <p:nvPicPr>
          <p:cNvPr id="8" name="Picture 7" descr="Qr code&#10;&#10;Description automatically generated">
            <a:extLst>
              <a:ext uri="{FF2B5EF4-FFF2-40B4-BE49-F238E27FC236}">
                <a16:creationId xmlns:a16="http://schemas.microsoft.com/office/drawing/2014/main" id="{756CB5A7-8887-55E4-BB52-C78DF8D3DA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7076" y="2081176"/>
            <a:ext cx="2069123" cy="2069123"/>
          </a:xfrm>
          <a:prstGeom prst="rect">
            <a:avLst/>
          </a:prstGeom>
        </p:spPr>
      </p:pic>
      <p:sp>
        <p:nvSpPr>
          <p:cNvPr id="9" name="Rounded Rectangle 8">
            <a:extLst>
              <a:ext uri="{FF2B5EF4-FFF2-40B4-BE49-F238E27FC236}">
                <a16:creationId xmlns:a16="http://schemas.microsoft.com/office/drawing/2014/main" id="{425D8694-9FB4-7D4F-71E0-3613AF013C39}"/>
              </a:ext>
            </a:extLst>
          </p:cNvPr>
          <p:cNvSpPr/>
          <p:nvPr/>
        </p:nvSpPr>
        <p:spPr>
          <a:xfrm>
            <a:off x="626601" y="1824306"/>
            <a:ext cx="3167572" cy="3931273"/>
          </a:xfrm>
          <a:prstGeom prst="roundRect">
            <a:avLst/>
          </a:prstGeom>
          <a:noFill/>
          <a:ln w="38100">
            <a:solidFill>
              <a:srgbClr val="00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Badge 1 with solid fill">
            <a:extLst>
              <a:ext uri="{FF2B5EF4-FFF2-40B4-BE49-F238E27FC236}">
                <a16:creationId xmlns:a16="http://schemas.microsoft.com/office/drawing/2014/main" id="{33FB7BEE-CF23-6558-F3CC-E968A50499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7751" y="1475033"/>
            <a:ext cx="914400" cy="914400"/>
          </a:xfrm>
          <a:prstGeom prst="rect">
            <a:avLst/>
          </a:prstGeom>
        </p:spPr>
      </p:pic>
      <p:sp>
        <p:nvSpPr>
          <p:cNvPr id="12" name="Rounded Rectangle 11">
            <a:extLst>
              <a:ext uri="{FF2B5EF4-FFF2-40B4-BE49-F238E27FC236}">
                <a16:creationId xmlns:a16="http://schemas.microsoft.com/office/drawing/2014/main" id="{8A39C896-02B6-1B66-8EDE-2CE406DEA334}"/>
              </a:ext>
            </a:extLst>
          </p:cNvPr>
          <p:cNvSpPr/>
          <p:nvPr/>
        </p:nvSpPr>
        <p:spPr>
          <a:xfrm>
            <a:off x="4433358" y="1861172"/>
            <a:ext cx="3167572" cy="3931273"/>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Badge with solid fill">
            <a:extLst>
              <a:ext uri="{FF2B5EF4-FFF2-40B4-BE49-F238E27FC236}">
                <a16:creationId xmlns:a16="http://schemas.microsoft.com/office/drawing/2014/main" id="{6F21A96B-8671-A733-ADC5-7F1802DD9B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14247" y="1456471"/>
            <a:ext cx="914400" cy="914400"/>
          </a:xfrm>
          <a:prstGeom prst="rect">
            <a:avLst/>
          </a:prstGeom>
        </p:spPr>
      </p:pic>
      <p:sp>
        <p:nvSpPr>
          <p:cNvPr id="16" name="Rounded Rectangle 15">
            <a:extLst>
              <a:ext uri="{FF2B5EF4-FFF2-40B4-BE49-F238E27FC236}">
                <a16:creationId xmlns:a16="http://schemas.microsoft.com/office/drawing/2014/main" id="{2EE811B6-0384-1AD6-4FEA-D9F0A961335B}"/>
              </a:ext>
            </a:extLst>
          </p:cNvPr>
          <p:cNvSpPr/>
          <p:nvPr/>
        </p:nvSpPr>
        <p:spPr>
          <a:xfrm>
            <a:off x="8397827" y="1898761"/>
            <a:ext cx="3167572" cy="3931273"/>
          </a:xfrm>
          <a:prstGeom prst="roundRect">
            <a:avLst/>
          </a:prstGeom>
          <a:noFill/>
          <a:ln w="38100">
            <a:solidFill>
              <a:srgbClr val="4E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adge 3 with solid fill">
            <a:extLst>
              <a:ext uri="{FF2B5EF4-FFF2-40B4-BE49-F238E27FC236}">
                <a16:creationId xmlns:a16="http://schemas.microsoft.com/office/drawing/2014/main" id="{478B046A-B40B-5BCC-8C9C-5FBFC43191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006266" y="1464182"/>
            <a:ext cx="914400" cy="914400"/>
          </a:xfrm>
          <a:prstGeom prst="rect">
            <a:avLst/>
          </a:prstGeom>
        </p:spPr>
      </p:pic>
      <p:pic>
        <p:nvPicPr>
          <p:cNvPr id="19" name="Graphic 18" descr="Remote learning language with solid fill">
            <a:extLst>
              <a:ext uri="{FF2B5EF4-FFF2-40B4-BE49-F238E27FC236}">
                <a16:creationId xmlns:a16="http://schemas.microsoft.com/office/drawing/2014/main" id="{9F0D6C21-7165-B536-1109-61ACD1314F3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30516" y="2087962"/>
            <a:ext cx="1694607" cy="1694607"/>
          </a:xfrm>
          <a:prstGeom prst="rect">
            <a:avLst/>
          </a:prstGeom>
        </p:spPr>
      </p:pic>
      <p:pic>
        <p:nvPicPr>
          <p:cNvPr id="23" name="Graphic 22" descr="Cycle with people with solid fill">
            <a:extLst>
              <a:ext uri="{FF2B5EF4-FFF2-40B4-BE49-F238E27FC236}">
                <a16:creationId xmlns:a16="http://schemas.microsoft.com/office/drawing/2014/main" id="{4A9B8B7E-63C4-C607-363A-6DA530F6222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38497" y="1823309"/>
            <a:ext cx="1691640" cy="1691640"/>
          </a:xfrm>
          <a:prstGeom prst="rect">
            <a:avLst/>
          </a:prstGeom>
        </p:spPr>
      </p:pic>
    </p:spTree>
    <p:extLst>
      <p:ext uri="{BB962C8B-B14F-4D97-AF65-F5344CB8AC3E}">
        <p14:creationId xmlns:p14="http://schemas.microsoft.com/office/powerpoint/2010/main" val="281499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4287" y="118128"/>
            <a:ext cx="12177713" cy="792161"/>
          </a:xfrm>
        </p:spPr>
        <p:txBody>
          <a:bodyPr>
            <a:normAutofit/>
          </a:bodyPr>
          <a:lstStyle/>
          <a:p>
            <a:pPr algn="ctr"/>
            <a:r>
              <a:rPr lang="en-US">
                <a:solidFill>
                  <a:schemeClr val="bg1"/>
                </a:solidFill>
              </a:rPr>
              <a:t>Session Presenters</a:t>
            </a:r>
          </a:p>
        </p:txBody>
      </p:sp>
      <p:pic>
        <p:nvPicPr>
          <p:cNvPr id="1026" name="Picture 2">
            <a:extLst>
              <a:ext uri="{FF2B5EF4-FFF2-40B4-BE49-F238E27FC236}">
                <a16:creationId xmlns:a16="http://schemas.microsoft.com/office/drawing/2014/main" id="{73350DFD-6237-1E46-9BBD-1D49D4258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706" b="4706"/>
          <a:stretch/>
        </p:blipFill>
        <p:spPr bwMode="auto">
          <a:xfrm>
            <a:off x="1088168" y="1037778"/>
            <a:ext cx="2487168" cy="33880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3" name="Content Placeholder 6">
            <a:extLst>
              <a:ext uri="{FF2B5EF4-FFF2-40B4-BE49-F238E27FC236}">
                <a16:creationId xmlns:a16="http://schemas.microsoft.com/office/drawing/2014/main" id="{29ECE19F-AB99-F841-9EBA-28F0465365F3}"/>
              </a:ext>
            </a:extLst>
          </p:cNvPr>
          <p:cNvSpPr txBox="1">
            <a:spLocks/>
          </p:cNvSpPr>
          <p:nvPr/>
        </p:nvSpPr>
        <p:spPr>
          <a:xfrm>
            <a:off x="464852" y="4553331"/>
            <a:ext cx="3733800" cy="1537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a:solidFill>
                  <a:schemeClr val="bg1"/>
                </a:solidFill>
                <a:latin typeface="+mn-lt"/>
              </a:rPr>
              <a:t>Susan Vandagriff</a:t>
            </a:r>
          </a:p>
          <a:p>
            <a:pPr marL="0" indent="0" algn="ctr">
              <a:buNone/>
            </a:pPr>
            <a:r>
              <a:rPr lang="en-US" sz="2000">
                <a:solidFill>
                  <a:schemeClr val="bg1"/>
                </a:solidFill>
                <a:latin typeface="+mn-lt"/>
              </a:rPr>
              <a:t>Scholarly Communications Librarian &amp; Assistant Professor</a:t>
            </a:r>
          </a:p>
        </p:txBody>
      </p:sp>
      <p:pic>
        <p:nvPicPr>
          <p:cNvPr id="10" name="Picture 9" descr="Katherine Cliff">
            <a:extLst>
              <a:ext uri="{FF2B5EF4-FFF2-40B4-BE49-F238E27FC236}">
                <a16:creationId xmlns:a16="http://schemas.microsoft.com/office/drawing/2014/main" id="{3E7DAC3D-D197-2717-9ABB-1386AEC8C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552" y="1028096"/>
            <a:ext cx="2542032" cy="33893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Content Placeholder 6">
            <a:extLst>
              <a:ext uri="{FF2B5EF4-FFF2-40B4-BE49-F238E27FC236}">
                <a16:creationId xmlns:a16="http://schemas.microsoft.com/office/drawing/2014/main" id="{E1475E35-5B7C-1AA8-40AD-3F026DF32EEA}"/>
              </a:ext>
            </a:extLst>
          </p:cNvPr>
          <p:cNvSpPr txBox="1">
            <a:spLocks/>
          </p:cNvSpPr>
          <p:nvPr/>
        </p:nvSpPr>
        <p:spPr>
          <a:xfrm>
            <a:off x="4688175" y="4535279"/>
            <a:ext cx="3276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a:solidFill>
                  <a:schemeClr val="bg1"/>
                </a:solidFill>
                <a:latin typeface="+mn-lt"/>
              </a:rPr>
              <a:t>Katherine Cliff</a:t>
            </a:r>
          </a:p>
          <a:p>
            <a:pPr marL="0" indent="0" algn="ctr">
              <a:buFont typeface="Arial" pitchFamily="34" charset="0"/>
              <a:buNone/>
            </a:pPr>
            <a:r>
              <a:rPr lang="en-US" sz="2000">
                <a:solidFill>
                  <a:schemeClr val="bg1"/>
                </a:solidFill>
                <a:latin typeface="+mn-lt"/>
              </a:rPr>
              <a:t>Senior Instructor Mathematics, LAS</a:t>
            </a:r>
          </a:p>
        </p:txBody>
      </p:sp>
      <p:pic>
        <p:nvPicPr>
          <p:cNvPr id="3" name="Picture 2">
            <a:extLst>
              <a:ext uri="{FF2B5EF4-FFF2-40B4-BE49-F238E27FC236}">
                <a16:creationId xmlns:a16="http://schemas.microsoft.com/office/drawing/2014/main" id="{A968C76D-5B0C-D74F-C710-5922A600F0E2}"/>
              </a:ext>
            </a:extLst>
          </p:cNvPr>
          <p:cNvPicPr>
            <a:picLocks noChangeAspect="1"/>
          </p:cNvPicPr>
          <p:nvPr/>
        </p:nvPicPr>
        <p:blipFill>
          <a:blip r:embed="rId5">
            <a:extLst>
              <a:ext uri="{28A0092B-C50C-407E-A947-70E740481C1C}">
                <a14:useLocalDpi xmlns:a14="http://schemas.microsoft.com/office/drawing/2010/main" val="0"/>
              </a:ext>
            </a:extLst>
          </a:blip>
          <a:srcRect t="3149" b="3149"/>
          <a:stretch/>
        </p:blipFill>
        <p:spPr>
          <a:xfrm>
            <a:off x="9067800" y="1032858"/>
            <a:ext cx="2715768" cy="33929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4" name="Content Placeholder 6">
            <a:extLst>
              <a:ext uri="{FF2B5EF4-FFF2-40B4-BE49-F238E27FC236}">
                <a16:creationId xmlns:a16="http://schemas.microsoft.com/office/drawing/2014/main" id="{92341B0F-F86D-1338-6C0E-D119C222C117}"/>
              </a:ext>
            </a:extLst>
          </p:cNvPr>
          <p:cNvSpPr txBox="1">
            <a:spLocks/>
          </p:cNvSpPr>
          <p:nvPr/>
        </p:nvSpPr>
        <p:spPr>
          <a:xfrm>
            <a:off x="8787384" y="4535279"/>
            <a:ext cx="3276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a:solidFill>
                  <a:schemeClr val="bg1"/>
                </a:solidFill>
                <a:latin typeface="+mn-lt"/>
              </a:rPr>
              <a:t>Patrick </a:t>
            </a:r>
            <a:r>
              <a:rPr lang="en-US" sz="2000" err="1">
                <a:solidFill>
                  <a:schemeClr val="bg1"/>
                </a:solidFill>
                <a:latin typeface="+mn-lt"/>
              </a:rPr>
              <a:t>D’Silva</a:t>
            </a:r>
            <a:r>
              <a:rPr lang="en-US" sz="2000">
                <a:solidFill>
                  <a:schemeClr val="bg1"/>
                </a:solidFill>
                <a:latin typeface="+mn-lt"/>
              </a:rPr>
              <a:t>, Ph.D.</a:t>
            </a:r>
          </a:p>
          <a:p>
            <a:pPr marL="0" indent="0" algn="ctr">
              <a:buFont typeface="Arial" pitchFamily="34" charset="0"/>
              <a:buNone/>
            </a:pPr>
            <a:r>
              <a:rPr lang="en-US" sz="2000">
                <a:solidFill>
                  <a:schemeClr val="bg1"/>
                </a:solidFill>
                <a:latin typeface="+mn-lt"/>
              </a:rPr>
              <a:t>Instructor</a:t>
            </a:r>
          </a:p>
          <a:p>
            <a:pPr marL="0" indent="0" algn="ctr">
              <a:buFont typeface="Arial" pitchFamily="34" charset="0"/>
              <a:buNone/>
            </a:pPr>
            <a:r>
              <a:rPr lang="en-US" sz="2000">
                <a:solidFill>
                  <a:schemeClr val="bg1"/>
                </a:solidFill>
                <a:latin typeface="+mn-lt"/>
              </a:rPr>
              <a:t>Philosophy, LAS</a:t>
            </a:r>
          </a:p>
        </p:txBody>
      </p:sp>
    </p:spTree>
    <p:extLst>
      <p:ext uri="{BB962C8B-B14F-4D97-AF65-F5344CB8AC3E}">
        <p14:creationId xmlns:p14="http://schemas.microsoft.com/office/powerpoint/2010/main" val="283317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Shape 215"/>
        <p:cNvGrpSpPr/>
        <p:nvPr/>
      </p:nvGrpSpPr>
      <p:grpSpPr>
        <a:xfrm>
          <a:off x="0" y="0"/>
          <a:ext cx="0" cy="0"/>
          <a:chOff x="0" y="0"/>
          <a:chExt cx="0" cy="0"/>
        </a:xfrm>
      </p:grpSpPr>
      <p:sp>
        <p:nvSpPr>
          <p:cNvPr id="216" name="Google Shape;216;p22"/>
          <p:cNvSpPr txBox="1">
            <a:spLocks noGrp="1"/>
          </p:cNvSpPr>
          <p:nvPr>
            <p:ph type="title"/>
          </p:nvPr>
        </p:nvSpPr>
        <p:spPr>
          <a:xfrm>
            <a:off x="0" y="374384"/>
            <a:ext cx="12192000" cy="67549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4800"/>
              <a:buFont typeface="Arial"/>
              <a:buNone/>
            </a:pPr>
            <a:r>
              <a:rPr lang="en-US">
                <a:solidFill>
                  <a:schemeClr val="bg1"/>
                </a:solidFill>
              </a:rPr>
              <a:t>What are OER?</a:t>
            </a:r>
            <a:endParaRPr>
              <a:solidFill>
                <a:schemeClr val="bg1"/>
              </a:solidFill>
            </a:endParaRPr>
          </a:p>
        </p:txBody>
      </p:sp>
      <p:grpSp>
        <p:nvGrpSpPr>
          <p:cNvPr id="26" name="Group 25" descr="Collection of icons depicting various types of OER.">
            <a:extLst>
              <a:ext uri="{FF2B5EF4-FFF2-40B4-BE49-F238E27FC236}">
                <a16:creationId xmlns:a16="http://schemas.microsoft.com/office/drawing/2014/main" id="{B8B4EB1B-BB3C-2A4B-A267-83D665DE20F1}"/>
              </a:ext>
            </a:extLst>
          </p:cNvPr>
          <p:cNvGrpSpPr/>
          <p:nvPr/>
        </p:nvGrpSpPr>
        <p:grpSpPr>
          <a:xfrm>
            <a:off x="1932625" y="1238880"/>
            <a:ext cx="8326749" cy="1891071"/>
            <a:chOff x="1693238" y="2022253"/>
            <a:chExt cx="8927782" cy="1860267"/>
          </a:xfrm>
        </p:grpSpPr>
        <p:sp>
          <p:nvSpPr>
            <p:cNvPr id="21" name="Rounded Rectangle 20">
              <a:extLst>
                <a:ext uri="{FF2B5EF4-FFF2-40B4-BE49-F238E27FC236}">
                  <a16:creationId xmlns:a16="http://schemas.microsoft.com/office/drawing/2014/main" id="{A96CEE31-5EA9-6D4E-ACDF-6469F89CE9EA}"/>
                </a:ext>
              </a:extLst>
            </p:cNvPr>
            <p:cNvSpPr/>
            <p:nvPr/>
          </p:nvSpPr>
          <p:spPr>
            <a:xfrm>
              <a:off x="1693238" y="2046208"/>
              <a:ext cx="8927782" cy="1780890"/>
            </a:xfrm>
            <a:prstGeom prst="roundRect">
              <a:avLst/>
            </a:prstGeom>
            <a:solidFill>
              <a:srgbClr val="D9D9D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Remote learning language with solid fill">
              <a:extLst>
                <a:ext uri="{FF2B5EF4-FFF2-40B4-BE49-F238E27FC236}">
                  <a16:creationId xmlns:a16="http://schemas.microsoft.com/office/drawing/2014/main" id="{86A406BC-3F15-3641-8230-6C1D85CAC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2303" y="2054920"/>
              <a:ext cx="1827600" cy="1827600"/>
            </a:xfrm>
            <a:prstGeom prst="rect">
              <a:avLst/>
            </a:prstGeom>
          </p:spPr>
        </p:pic>
        <p:pic>
          <p:nvPicPr>
            <p:cNvPr id="10" name="Graphic 9" descr="Document with solid fill">
              <a:extLst>
                <a:ext uri="{FF2B5EF4-FFF2-40B4-BE49-F238E27FC236}">
                  <a16:creationId xmlns:a16="http://schemas.microsoft.com/office/drawing/2014/main" id="{61EAE17E-AD72-4648-8258-9A4C897736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2296" y="2218519"/>
              <a:ext cx="1723859" cy="1490472"/>
            </a:xfrm>
            <a:prstGeom prst="rect">
              <a:avLst/>
            </a:prstGeom>
          </p:spPr>
        </p:pic>
        <p:pic>
          <p:nvPicPr>
            <p:cNvPr id="18" name="Graphic 17" descr="Vlog with solid fill">
              <a:extLst>
                <a:ext uri="{FF2B5EF4-FFF2-40B4-BE49-F238E27FC236}">
                  <a16:creationId xmlns:a16="http://schemas.microsoft.com/office/drawing/2014/main" id="{C0E4B7B2-11DF-6C4A-B5FF-36218D6EFF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3903" y="2022253"/>
              <a:ext cx="1828800" cy="1828800"/>
            </a:xfrm>
            <a:prstGeom prst="rect">
              <a:avLst/>
            </a:prstGeom>
          </p:spPr>
        </p:pic>
        <p:pic>
          <p:nvPicPr>
            <p:cNvPr id="20" name="Graphic 19" descr="Classroom with solid fill">
              <a:extLst>
                <a:ext uri="{FF2B5EF4-FFF2-40B4-BE49-F238E27FC236}">
                  <a16:creationId xmlns:a16="http://schemas.microsoft.com/office/drawing/2014/main" id="{FC78E40B-9686-7D4A-90C3-90A4FAE149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03866" y="2190536"/>
              <a:ext cx="1492234" cy="1492234"/>
            </a:xfrm>
            <a:prstGeom prst="rect">
              <a:avLst/>
            </a:prstGeom>
          </p:spPr>
        </p:pic>
      </p:grpSp>
      <p:sp>
        <p:nvSpPr>
          <p:cNvPr id="217" name="Google Shape;217;p22"/>
          <p:cNvSpPr txBox="1">
            <a:spLocks noGrp="1"/>
          </p:cNvSpPr>
          <p:nvPr>
            <p:ph type="body" idx="1"/>
          </p:nvPr>
        </p:nvSpPr>
        <p:spPr>
          <a:xfrm>
            <a:off x="1932625" y="3369212"/>
            <a:ext cx="8395623" cy="1705220"/>
          </a:xfrm>
          <a:prstGeom prst="rect">
            <a:avLst/>
          </a:prstGeom>
          <a:noFill/>
          <a:ln w="28575">
            <a:solidFill>
              <a:schemeClr val="bg1"/>
            </a:solidFill>
          </a:ln>
        </p:spPr>
        <p:txBody>
          <a:bodyPr spcFirstLastPara="1" wrap="square" lIns="91425" tIns="45700" rIns="91425" bIns="45700" anchor="t" anchorCtr="0">
            <a:noAutofit/>
          </a:bodyPr>
          <a:lstStyle/>
          <a:p>
            <a:pPr marL="0" lvl="0" indent="0" algn="ctr">
              <a:lnSpc>
                <a:spcPct val="100000"/>
              </a:lnSpc>
              <a:spcBef>
                <a:spcPts val="600"/>
              </a:spcBef>
              <a:spcAft>
                <a:spcPts val="600"/>
              </a:spcAft>
              <a:buSzPts val="3600"/>
              <a:buNone/>
            </a:pPr>
            <a:r>
              <a:rPr lang="en-US" sz="3200">
                <a:solidFill>
                  <a:schemeClr val="bg1"/>
                </a:solidFill>
              </a:rPr>
              <a:t>Resources that are free to retain, reuse, revise, remix, and redistribute and are often identified by a Creative Commons License.</a:t>
            </a:r>
          </a:p>
        </p:txBody>
      </p:sp>
      <p:sp>
        <p:nvSpPr>
          <p:cNvPr id="12" name="Rectangle 11">
            <a:extLst>
              <a:ext uri="{FF2B5EF4-FFF2-40B4-BE49-F238E27FC236}">
                <a16:creationId xmlns:a16="http://schemas.microsoft.com/office/drawing/2014/main" id="{BF9F2BA6-ED0C-E34A-BD06-57E4A1F65A6D}"/>
              </a:ext>
            </a:extLst>
          </p:cNvPr>
          <p:cNvSpPr/>
          <p:nvPr/>
        </p:nvSpPr>
        <p:spPr>
          <a:xfrm rot="19218444">
            <a:off x="140261" y="292237"/>
            <a:ext cx="1514774" cy="1200329"/>
          </a:xfrm>
          <a:prstGeom prst="rect">
            <a:avLst/>
          </a:prstGeom>
        </p:spPr>
        <p:txBody>
          <a:bodyPr wrap="none">
            <a:spAutoFit/>
          </a:bodyPr>
          <a:lstStyle/>
          <a:p>
            <a:pPr lvl="0" algn="ctr">
              <a:buSzPts val="3600"/>
            </a:pPr>
            <a:r>
              <a:rPr lang="en-US" sz="3600">
                <a:solidFill>
                  <a:srgbClr val="FF2F92"/>
                </a:solidFill>
              </a:rPr>
              <a:t>case</a:t>
            </a:r>
          </a:p>
          <a:p>
            <a:pPr lvl="0" algn="ctr">
              <a:buSzPts val="3600"/>
            </a:pPr>
            <a:r>
              <a:rPr lang="en-US" sz="3600">
                <a:solidFill>
                  <a:srgbClr val="FF2F92"/>
                </a:solidFill>
              </a:rPr>
              <a:t>studies</a:t>
            </a:r>
          </a:p>
        </p:txBody>
      </p:sp>
      <p:sp>
        <p:nvSpPr>
          <p:cNvPr id="13" name="TextBox 12">
            <a:extLst>
              <a:ext uri="{FF2B5EF4-FFF2-40B4-BE49-F238E27FC236}">
                <a16:creationId xmlns:a16="http://schemas.microsoft.com/office/drawing/2014/main" id="{F7680AC5-A6E2-1049-A65C-9DCEF1121ABA}"/>
              </a:ext>
            </a:extLst>
          </p:cNvPr>
          <p:cNvSpPr txBox="1"/>
          <p:nvPr/>
        </p:nvSpPr>
        <p:spPr>
          <a:xfrm rot="2453314">
            <a:off x="9732969" y="553781"/>
            <a:ext cx="2532681" cy="1200329"/>
          </a:xfrm>
          <a:prstGeom prst="rect">
            <a:avLst/>
          </a:prstGeom>
          <a:noFill/>
        </p:spPr>
        <p:txBody>
          <a:bodyPr wrap="none" rtlCol="0">
            <a:spAutoFit/>
          </a:bodyPr>
          <a:lstStyle/>
          <a:p>
            <a:r>
              <a:rPr lang="en-US" sz="3600">
                <a:solidFill>
                  <a:srgbClr val="4E8F00"/>
                </a:solidFill>
              </a:rPr>
              <a:t>instructional</a:t>
            </a:r>
          </a:p>
          <a:p>
            <a:pPr algn="ctr"/>
            <a:r>
              <a:rPr lang="en-US" sz="3600">
                <a:solidFill>
                  <a:srgbClr val="4E8F00"/>
                </a:solidFill>
              </a:rPr>
              <a:t>tools</a:t>
            </a:r>
          </a:p>
        </p:txBody>
      </p:sp>
      <p:sp>
        <p:nvSpPr>
          <p:cNvPr id="6" name="Rectangle 5">
            <a:extLst>
              <a:ext uri="{FF2B5EF4-FFF2-40B4-BE49-F238E27FC236}">
                <a16:creationId xmlns:a16="http://schemas.microsoft.com/office/drawing/2014/main" id="{F312F23B-7ECE-2A48-8656-0BFA243F42E7}"/>
              </a:ext>
            </a:extLst>
          </p:cNvPr>
          <p:cNvSpPr/>
          <p:nvPr/>
        </p:nvSpPr>
        <p:spPr>
          <a:xfrm rot="16200000">
            <a:off x="17806" y="2963861"/>
            <a:ext cx="1606017" cy="646331"/>
          </a:xfrm>
          <a:prstGeom prst="rect">
            <a:avLst/>
          </a:prstGeom>
        </p:spPr>
        <p:txBody>
          <a:bodyPr wrap="none">
            <a:spAutoFit/>
          </a:bodyPr>
          <a:lstStyle/>
          <a:p>
            <a:pPr lvl="0" algn="ctr">
              <a:buSzPts val="3600"/>
            </a:pPr>
            <a:r>
              <a:rPr lang="en-US" sz="3600">
                <a:solidFill>
                  <a:srgbClr val="0096FF"/>
                </a:solidFill>
              </a:rPr>
              <a:t>courses</a:t>
            </a:r>
          </a:p>
        </p:txBody>
      </p:sp>
      <p:sp>
        <p:nvSpPr>
          <p:cNvPr id="3" name="TextBox 2">
            <a:extLst>
              <a:ext uri="{FF2B5EF4-FFF2-40B4-BE49-F238E27FC236}">
                <a16:creationId xmlns:a16="http://schemas.microsoft.com/office/drawing/2014/main" id="{078CB2E9-B6D4-D948-950D-3D8C8D7DDAE3}"/>
              </a:ext>
            </a:extLst>
          </p:cNvPr>
          <p:cNvSpPr txBox="1"/>
          <p:nvPr/>
        </p:nvSpPr>
        <p:spPr>
          <a:xfrm rot="5400000">
            <a:off x="10836408" y="3077284"/>
            <a:ext cx="1537600" cy="646331"/>
          </a:xfrm>
          <a:prstGeom prst="rect">
            <a:avLst/>
          </a:prstGeom>
          <a:noFill/>
        </p:spPr>
        <p:txBody>
          <a:bodyPr wrap="none" rtlCol="0">
            <a:spAutoFit/>
          </a:bodyPr>
          <a:lstStyle/>
          <a:p>
            <a:r>
              <a:rPr lang="en-US" sz="3600">
                <a:solidFill>
                  <a:srgbClr val="FF2F92"/>
                </a:solidFill>
              </a:rPr>
              <a:t>articles</a:t>
            </a:r>
          </a:p>
        </p:txBody>
      </p:sp>
      <p:sp>
        <p:nvSpPr>
          <p:cNvPr id="4" name="Rectangle 3">
            <a:extLst>
              <a:ext uri="{FF2B5EF4-FFF2-40B4-BE49-F238E27FC236}">
                <a16:creationId xmlns:a16="http://schemas.microsoft.com/office/drawing/2014/main" id="{61151B46-8ECC-A24F-9DEE-83D2573F548F}"/>
              </a:ext>
            </a:extLst>
          </p:cNvPr>
          <p:cNvSpPr/>
          <p:nvPr/>
        </p:nvSpPr>
        <p:spPr>
          <a:xfrm rot="19877493">
            <a:off x="217086" y="4885143"/>
            <a:ext cx="1394934" cy="646331"/>
          </a:xfrm>
          <a:prstGeom prst="rect">
            <a:avLst/>
          </a:prstGeom>
        </p:spPr>
        <p:txBody>
          <a:bodyPr wrap="none">
            <a:spAutoFit/>
          </a:bodyPr>
          <a:lstStyle/>
          <a:p>
            <a:r>
              <a:rPr lang="en-US" sz="3600">
                <a:solidFill>
                  <a:srgbClr val="4E8F00"/>
                </a:solidFill>
              </a:rPr>
              <a:t>videos</a:t>
            </a:r>
          </a:p>
        </p:txBody>
      </p:sp>
      <p:sp>
        <p:nvSpPr>
          <p:cNvPr id="15" name="TextBox 14">
            <a:extLst>
              <a:ext uri="{FF2B5EF4-FFF2-40B4-BE49-F238E27FC236}">
                <a16:creationId xmlns:a16="http://schemas.microsoft.com/office/drawing/2014/main" id="{723558E9-C242-0546-B1EA-9CBB8AE8B005}"/>
              </a:ext>
            </a:extLst>
          </p:cNvPr>
          <p:cNvSpPr txBox="1"/>
          <p:nvPr/>
        </p:nvSpPr>
        <p:spPr>
          <a:xfrm rot="19908453">
            <a:off x="1035248" y="5721203"/>
            <a:ext cx="1741311" cy="646331"/>
          </a:xfrm>
          <a:prstGeom prst="rect">
            <a:avLst/>
          </a:prstGeom>
          <a:noFill/>
        </p:spPr>
        <p:txBody>
          <a:bodyPr wrap="none" rtlCol="0">
            <a:spAutoFit/>
          </a:bodyPr>
          <a:lstStyle/>
          <a:p>
            <a:r>
              <a:rPr lang="en-US" sz="3600">
                <a:solidFill>
                  <a:srgbClr val="FF2F92"/>
                </a:solidFill>
              </a:rPr>
              <a:t>graphics</a:t>
            </a:r>
          </a:p>
        </p:txBody>
      </p:sp>
      <p:sp>
        <p:nvSpPr>
          <p:cNvPr id="16" name="Rectangle 15">
            <a:extLst>
              <a:ext uri="{FF2B5EF4-FFF2-40B4-BE49-F238E27FC236}">
                <a16:creationId xmlns:a16="http://schemas.microsoft.com/office/drawing/2014/main" id="{9EBABD17-3B62-B145-88AE-BB69EAE084A9}"/>
              </a:ext>
            </a:extLst>
          </p:cNvPr>
          <p:cNvSpPr/>
          <p:nvPr/>
        </p:nvSpPr>
        <p:spPr>
          <a:xfrm>
            <a:off x="5242056" y="5305928"/>
            <a:ext cx="1277914" cy="646331"/>
          </a:xfrm>
          <a:prstGeom prst="rect">
            <a:avLst/>
          </a:prstGeom>
        </p:spPr>
        <p:txBody>
          <a:bodyPr wrap="none">
            <a:spAutoFit/>
          </a:bodyPr>
          <a:lstStyle/>
          <a:p>
            <a:pPr lvl="0" algn="ctr">
              <a:buSzPts val="3600"/>
            </a:pPr>
            <a:r>
              <a:rPr lang="en-US" sz="3600">
                <a:solidFill>
                  <a:srgbClr val="4E8F00"/>
                </a:solidFill>
              </a:rPr>
              <a:t>music</a:t>
            </a:r>
          </a:p>
        </p:txBody>
      </p:sp>
      <p:sp>
        <p:nvSpPr>
          <p:cNvPr id="11" name="Rectangle 10">
            <a:extLst>
              <a:ext uri="{FF2B5EF4-FFF2-40B4-BE49-F238E27FC236}">
                <a16:creationId xmlns:a16="http://schemas.microsoft.com/office/drawing/2014/main" id="{DABC3D2A-015A-1648-913F-0D57DD04E2DD}"/>
              </a:ext>
            </a:extLst>
          </p:cNvPr>
          <p:cNvSpPr/>
          <p:nvPr/>
        </p:nvSpPr>
        <p:spPr>
          <a:xfrm>
            <a:off x="4387660" y="6011193"/>
            <a:ext cx="3454858" cy="646331"/>
          </a:xfrm>
          <a:prstGeom prst="rect">
            <a:avLst/>
          </a:prstGeom>
        </p:spPr>
        <p:txBody>
          <a:bodyPr wrap="square">
            <a:spAutoFit/>
          </a:bodyPr>
          <a:lstStyle/>
          <a:p>
            <a:r>
              <a:rPr lang="en-US" sz="3600">
                <a:solidFill>
                  <a:srgbClr val="0096FF"/>
                </a:solidFill>
              </a:rPr>
              <a:t>learning activities</a:t>
            </a:r>
          </a:p>
        </p:txBody>
      </p:sp>
      <p:sp>
        <p:nvSpPr>
          <p:cNvPr id="14" name="TextBox 13">
            <a:extLst>
              <a:ext uri="{FF2B5EF4-FFF2-40B4-BE49-F238E27FC236}">
                <a16:creationId xmlns:a16="http://schemas.microsoft.com/office/drawing/2014/main" id="{E6A322A2-F7A9-4B4A-AB7F-7807D8D82197}"/>
              </a:ext>
            </a:extLst>
          </p:cNvPr>
          <p:cNvSpPr txBox="1"/>
          <p:nvPr/>
        </p:nvSpPr>
        <p:spPr>
          <a:xfrm rot="2360131">
            <a:off x="8230760" y="5688028"/>
            <a:ext cx="1512564" cy="646331"/>
          </a:xfrm>
          <a:prstGeom prst="rect">
            <a:avLst/>
          </a:prstGeom>
          <a:noFill/>
        </p:spPr>
        <p:txBody>
          <a:bodyPr wrap="square" rtlCol="0">
            <a:spAutoFit/>
          </a:bodyPr>
          <a:lstStyle/>
          <a:p>
            <a:r>
              <a:rPr lang="en-US" sz="3600">
                <a:solidFill>
                  <a:srgbClr val="FF2F92"/>
                </a:solidFill>
              </a:rPr>
              <a:t>images</a:t>
            </a:r>
          </a:p>
        </p:txBody>
      </p:sp>
      <p:sp>
        <p:nvSpPr>
          <p:cNvPr id="5" name="Rectangle 4">
            <a:extLst>
              <a:ext uri="{FF2B5EF4-FFF2-40B4-BE49-F238E27FC236}">
                <a16:creationId xmlns:a16="http://schemas.microsoft.com/office/drawing/2014/main" id="{11CF3231-0219-4D4E-8432-1903EF30501F}"/>
              </a:ext>
            </a:extLst>
          </p:cNvPr>
          <p:cNvSpPr/>
          <p:nvPr/>
        </p:nvSpPr>
        <p:spPr>
          <a:xfrm rot="2620710">
            <a:off x="10355576" y="5248786"/>
            <a:ext cx="1455848" cy="1200329"/>
          </a:xfrm>
          <a:prstGeom prst="rect">
            <a:avLst/>
          </a:prstGeom>
        </p:spPr>
        <p:txBody>
          <a:bodyPr wrap="none">
            <a:spAutoFit/>
          </a:bodyPr>
          <a:lstStyle/>
          <a:p>
            <a:pPr algn="ctr"/>
            <a:r>
              <a:rPr lang="en-US" sz="3600">
                <a:solidFill>
                  <a:srgbClr val="0096FF"/>
                </a:solidFill>
              </a:rPr>
              <a:t>Lesson</a:t>
            </a:r>
          </a:p>
          <a:p>
            <a:pPr algn="ctr"/>
            <a:r>
              <a:rPr lang="en-US" sz="3600">
                <a:solidFill>
                  <a:srgbClr val="0096FF"/>
                </a:solidFill>
              </a:rPr>
              <a:t>plans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
                                            <p:bg/>
                                          </p:spTgt>
                                        </p:tgtEl>
                                        <p:attrNameLst>
                                          <p:attrName>style.visibility</p:attrName>
                                        </p:attrNameLst>
                                      </p:cBhvr>
                                      <p:to>
                                        <p:strVal val="visible"/>
                                      </p:to>
                                    </p:set>
                                    <p:animEffect transition="in" filter="fade">
                                      <p:cBhvr>
                                        <p:cTn id="10" dur="500"/>
                                        <p:tgtEl>
                                          <p:spTgt spid="217">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7">
                                            <p:txEl>
                                              <p:pRg st="0" end="0"/>
                                            </p:txEl>
                                          </p:spTgt>
                                        </p:tgtEl>
                                        <p:attrNameLst>
                                          <p:attrName>style.visibility</p:attrName>
                                        </p:attrNameLst>
                                      </p:cBhvr>
                                      <p:to>
                                        <p:strVal val="visible"/>
                                      </p:to>
                                    </p:set>
                                    <p:animEffect transition="in" filter="fade">
                                      <p:cBhvr>
                                        <p:cTn id="13" dur="500"/>
                                        <p:tgtEl>
                                          <p:spTgt spid="21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build="p" animBg="1"/>
      <p:bldP spid="12" grpId="0"/>
      <p:bldP spid="13" grpId="0"/>
      <p:bldP spid="6" grpId="0"/>
      <p:bldP spid="3" grpId="0"/>
      <p:bldP spid="4" grpId="0"/>
      <p:bldP spid="15" grpId="0"/>
      <p:bldP spid="16" grpId="0"/>
      <p:bldP spid="11" grpId="0"/>
      <p:bldP spid="1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Shape 345"/>
        <p:cNvGrpSpPr/>
        <p:nvPr/>
      </p:nvGrpSpPr>
      <p:grpSpPr>
        <a:xfrm>
          <a:off x="0" y="0"/>
          <a:ext cx="0" cy="0"/>
          <a:chOff x="0" y="0"/>
          <a:chExt cx="0" cy="0"/>
        </a:xfrm>
      </p:grpSpPr>
      <p:sp>
        <p:nvSpPr>
          <p:cNvPr id="33" name="Rounded Rectangle 32">
            <a:extLst>
              <a:ext uri="{FF2B5EF4-FFF2-40B4-BE49-F238E27FC236}">
                <a16:creationId xmlns:a16="http://schemas.microsoft.com/office/drawing/2014/main" id="{E3534C8B-7033-FF41-A27E-65BE52599616}"/>
              </a:ext>
            </a:extLst>
          </p:cNvPr>
          <p:cNvSpPr/>
          <p:nvPr/>
        </p:nvSpPr>
        <p:spPr>
          <a:xfrm>
            <a:off x="916260" y="1703866"/>
            <a:ext cx="10704851" cy="4162163"/>
          </a:xfrm>
          <a:prstGeom prst="roundRect">
            <a:avLst/>
          </a:prstGeom>
          <a:solidFill>
            <a:schemeClr val="bg1"/>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Google Shape;346;p31"/>
          <p:cNvSpPr txBox="1">
            <a:spLocks noGrp="1"/>
          </p:cNvSpPr>
          <p:nvPr>
            <p:ph type="title"/>
          </p:nvPr>
        </p:nvSpPr>
        <p:spPr>
          <a:xfrm>
            <a:off x="0" y="665186"/>
            <a:ext cx="12192000" cy="61714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4800"/>
              <a:buFont typeface="Arial"/>
              <a:buNone/>
            </a:pPr>
            <a:r>
              <a:rPr lang="en-US" b="1">
                <a:solidFill>
                  <a:schemeClr val="bg1"/>
                </a:solidFill>
              </a:rPr>
              <a:t>Creative Commons Licenses</a:t>
            </a:r>
            <a:endParaRPr>
              <a:solidFill>
                <a:schemeClr val="bg1"/>
              </a:solidFill>
            </a:endParaRPr>
          </a:p>
        </p:txBody>
      </p:sp>
      <p:sp>
        <p:nvSpPr>
          <p:cNvPr id="347" name="Google Shape;347;p31"/>
          <p:cNvSpPr txBox="1">
            <a:spLocks noGrp="1"/>
          </p:cNvSpPr>
          <p:nvPr>
            <p:ph type="sldNum" idx="12"/>
          </p:nvPr>
        </p:nvSpPr>
        <p:spPr>
          <a:xfrm>
            <a:off x="10230730" y="5584873"/>
            <a:ext cx="838200" cy="3657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pic>
        <p:nvPicPr>
          <p:cNvPr id="7" name="Picture 6" descr="A black and white logo&#10;&#10;Description automatically generated with low confidence">
            <a:extLst>
              <a:ext uri="{FF2B5EF4-FFF2-40B4-BE49-F238E27FC236}">
                <a16:creationId xmlns:a16="http://schemas.microsoft.com/office/drawing/2014/main" id="{1CCE6F08-C926-1747-963E-C5A749B8804B}"/>
              </a:ext>
            </a:extLst>
          </p:cNvPr>
          <p:cNvPicPr>
            <a:picLocks noChangeAspect="1"/>
          </p:cNvPicPr>
          <p:nvPr/>
        </p:nvPicPr>
        <p:blipFill>
          <a:blip r:embed="rId3"/>
          <a:stretch>
            <a:fillRect/>
          </a:stretch>
        </p:blipFill>
        <p:spPr>
          <a:xfrm>
            <a:off x="8337481" y="3718745"/>
            <a:ext cx="2374900" cy="850900"/>
          </a:xfrm>
          <a:prstGeom prst="rect">
            <a:avLst/>
          </a:prstGeom>
        </p:spPr>
      </p:pic>
      <p:pic>
        <p:nvPicPr>
          <p:cNvPr id="9" name="Picture 8" descr="A picture containing text, clipart, sign&#10;&#10;Description automatically generated">
            <a:extLst>
              <a:ext uri="{FF2B5EF4-FFF2-40B4-BE49-F238E27FC236}">
                <a16:creationId xmlns:a16="http://schemas.microsoft.com/office/drawing/2014/main" id="{405CE9D2-0132-D34B-A776-025FB8EB1D46}"/>
              </a:ext>
            </a:extLst>
          </p:cNvPr>
          <p:cNvPicPr>
            <a:picLocks noChangeAspect="1"/>
          </p:cNvPicPr>
          <p:nvPr/>
        </p:nvPicPr>
        <p:blipFill>
          <a:blip r:embed="rId4"/>
          <a:stretch>
            <a:fillRect/>
          </a:stretch>
        </p:blipFill>
        <p:spPr>
          <a:xfrm>
            <a:off x="1110519" y="3731445"/>
            <a:ext cx="2413000" cy="83820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E1EF3B65-B421-0749-9AD7-F9B49CB0DCE6}"/>
              </a:ext>
            </a:extLst>
          </p:cNvPr>
          <p:cNvPicPr>
            <a:picLocks noChangeAspect="1"/>
          </p:cNvPicPr>
          <p:nvPr/>
        </p:nvPicPr>
        <p:blipFill>
          <a:blip r:embed="rId5"/>
          <a:stretch>
            <a:fillRect/>
          </a:stretch>
        </p:blipFill>
        <p:spPr>
          <a:xfrm>
            <a:off x="8280339" y="2267249"/>
            <a:ext cx="2413000" cy="83820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F653090B-1934-EB46-A4D3-D5F6C8C66924}"/>
              </a:ext>
            </a:extLst>
          </p:cNvPr>
          <p:cNvPicPr>
            <a:picLocks noChangeAspect="1"/>
          </p:cNvPicPr>
          <p:nvPr/>
        </p:nvPicPr>
        <p:blipFill>
          <a:blip r:embed="rId6"/>
          <a:stretch>
            <a:fillRect/>
          </a:stretch>
        </p:blipFill>
        <p:spPr>
          <a:xfrm>
            <a:off x="4663257" y="3741345"/>
            <a:ext cx="2413000" cy="838200"/>
          </a:xfrm>
          <a:prstGeom prst="rect">
            <a:avLst/>
          </a:prstGeom>
        </p:spPr>
      </p:pic>
      <p:pic>
        <p:nvPicPr>
          <p:cNvPr id="15" name="Picture 14" descr="A black and white logo&#10;&#10;Description automatically generated with low confidence">
            <a:extLst>
              <a:ext uri="{FF2B5EF4-FFF2-40B4-BE49-F238E27FC236}">
                <a16:creationId xmlns:a16="http://schemas.microsoft.com/office/drawing/2014/main" id="{9C84A2C8-CA00-354D-ADBD-74D6F0903108}"/>
              </a:ext>
            </a:extLst>
          </p:cNvPr>
          <p:cNvPicPr>
            <a:picLocks noChangeAspect="1"/>
          </p:cNvPicPr>
          <p:nvPr/>
        </p:nvPicPr>
        <p:blipFill>
          <a:blip r:embed="rId7"/>
          <a:stretch>
            <a:fillRect/>
          </a:stretch>
        </p:blipFill>
        <p:spPr>
          <a:xfrm>
            <a:off x="4663257" y="2251973"/>
            <a:ext cx="2413000" cy="838200"/>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D748D98F-B43C-EB4E-98BD-092BC59B0D1A}"/>
              </a:ext>
            </a:extLst>
          </p:cNvPr>
          <p:cNvPicPr>
            <a:picLocks noChangeAspect="1"/>
          </p:cNvPicPr>
          <p:nvPr/>
        </p:nvPicPr>
        <p:blipFill>
          <a:blip r:embed="rId8"/>
          <a:stretch>
            <a:fillRect/>
          </a:stretch>
        </p:blipFill>
        <p:spPr>
          <a:xfrm>
            <a:off x="1086350" y="2210718"/>
            <a:ext cx="2475261" cy="910896"/>
          </a:xfrm>
          <a:prstGeom prst="rect">
            <a:avLst/>
          </a:prstGeom>
        </p:spPr>
      </p:pic>
      <p:pic>
        <p:nvPicPr>
          <p:cNvPr id="19" name="Picture 18" descr="Graphical user interface&#10;&#10;Description automatically generated with low confidence">
            <a:extLst>
              <a:ext uri="{FF2B5EF4-FFF2-40B4-BE49-F238E27FC236}">
                <a16:creationId xmlns:a16="http://schemas.microsoft.com/office/drawing/2014/main" id="{8C6CEE02-BD5B-0348-9BA1-FF74F63F1921}"/>
              </a:ext>
            </a:extLst>
          </p:cNvPr>
          <p:cNvPicPr>
            <a:picLocks noChangeAspect="1"/>
          </p:cNvPicPr>
          <p:nvPr/>
        </p:nvPicPr>
        <p:blipFill>
          <a:blip r:embed="rId9"/>
          <a:stretch>
            <a:fillRect/>
          </a:stretch>
        </p:blipFill>
        <p:spPr>
          <a:xfrm>
            <a:off x="3022004" y="4969472"/>
            <a:ext cx="2400300" cy="838200"/>
          </a:xfrm>
          <a:prstGeom prst="rect">
            <a:avLst/>
          </a:prstGeom>
        </p:spPr>
      </p:pic>
      <p:sp>
        <p:nvSpPr>
          <p:cNvPr id="22" name="Rectangle 21">
            <a:extLst>
              <a:ext uri="{FF2B5EF4-FFF2-40B4-BE49-F238E27FC236}">
                <a16:creationId xmlns:a16="http://schemas.microsoft.com/office/drawing/2014/main" id="{C99712DE-D1A7-4848-92B4-09B3D2C4549F}"/>
              </a:ext>
            </a:extLst>
          </p:cNvPr>
          <p:cNvSpPr/>
          <p:nvPr/>
        </p:nvSpPr>
        <p:spPr>
          <a:xfrm>
            <a:off x="1086350" y="1897917"/>
            <a:ext cx="2437162" cy="369332"/>
          </a:xfrm>
          <a:prstGeom prst="rect">
            <a:avLst/>
          </a:prstGeom>
        </p:spPr>
        <p:txBody>
          <a:bodyPr wrap="square">
            <a:spAutoFit/>
          </a:bodyPr>
          <a:lstStyle/>
          <a:p>
            <a:pPr algn="ctr"/>
            <a:r>
              <a:rPr lang="en-US" b="1">
                <a:latin typeface="Lato Extended"/>
              </a:rPr>
              <a:t>Attribution</a:t>
            </a:r>
          </a:p>
        </p:txBody>
      </p:sp>
      <p:sp>
        <p:nvSpPr>
          <p:cNvPr id="23" name="Rectangle 22">
            <a:extLst>
              <a:ext uri="{FF2B5EF4-FFF2-40B4-BE49-F238E27FC236}">
                <a16:creationId xmlns:a16="http://schemas.microsoft.com/office/drawing/2014/main" id="{BEFBB6AB-4E11-4647-862A-B1992F81ED42}"/>
              </a:ext>
            </a:extLst>
          </p:cNvPr>
          <p:cNvSpPr/>
          <p:nvPr/>
        </p:nvSpPr>
        <p:spPr>
          <a:xfrm>
            <a:off x="4496355" y="1897917"/>
            <a:ext cx="2787771" cy="369332"/>
          </a:xfrm>
          <a:prstGeom prst="rect">
            <a:avLst/>
          </a:prstGeom>
        </p:spPr>
        <p:txBody>
          <a:bodyPr wrap="square">
            <a:spAutoFit/>
          </a:bodyPr>
          <a:lstStyle/>
          <a:p>
            <a:pPr algn="ctr"/>
            <a:r>
              <a:rPr lang="en-US" b="1">
                <a:latin typeface="Lato Extended"/>
              </a:rPr>
              <a:t>Attribution-Share Alike</a:t>
            </a:r>
          </a:p>
        </p:txBody>
      </p:sp>
      <p:sp>
        <p:nvSpPr>
          <p:cNvPr id="24" name="Rectangle 23">
            <a:extLst>
              <a:ext uri="{FF2B5EF4-FFF2-40B4-BE49-F238E27FC236}">
                <a16:creationId xmlns:a16="http://schemas.microsoft.com/office/drawing/2014/main" id="{942A5A69-EE74-0340-86C4-6EC2F0737331}"/>
              </a:ext>
            </a:extLst>
          </p:cNvPr>
          <p:cNvSpPr/>
          <p:nvPr/>
        </p:nvSpPr>
        <p:spPr>
          <a:xfrm>
            <a:off x="7886167" y="1897917"/>
            <a:ext cx="3219483" cy="369332"/>
          </a:xfrm>
          <a:prstGeom prst="rect">
            <a:avLst/>
          </a:prstGeom>
        </p:spPr>
        <p:txBody>
          <a:bodyPr wrap="square">
            <a:spAutoFit/>
          </a:bodyPr>
          <a:lstStyle/>
          <a:p>
            <a:r>
              <a:rPr lang="en-US" b="1">
                <a:latin typeface="Lato Extended"/>
              </a:rPr>
              <a:t>Attribution-</a:t>
            </a:r>
            <a:r>
              <a:rPr lang="en-US" b="1" err="1">
                <a:latin typeface="Lato Extended"/>
              </a:rPr>
              <a:t>NonCommercial</a:t>
            </a:r>
            <a:endParaRPr lang="en-US" b="1">
              <a:latin typeface="Lato Extended"/>
            </a:endParaRPr>
          </a:p>
        </p:txBody>
      </p:sp>
      <p:sp>
        <p:nvSpPr>
          <p:cNvPr id="25" name="Rectangle 24">
            <a:extLst>
              <a:ext uri="{FF2B5EF4-FFF2-40B4-BE49-F238E27FC236}">
                <a16:creationId xmlns:a16="http://schemas.microsoft.com/office/drawing/2014/main" id="{D80CCF90-30D2-0C49-8343-37C882CEF7EA}"/>
              </a:ext>
            </a:extLst>
          </p:cNvPr>
          <p:cNvSpPr/>
          <p:nvPr/>
        </p:nvSpPr>
        <p:spPr>
          <a:xfrm>
            <a:off x="735931" y="3138617"/>
            <a:ext cx="3486223" cy="646331"/>
          </a:xfrm>
          <a:prstGeom prst="rect">
            <a:avLst/>
          </a:prstGeom>
        </p:spPr>
        <p:txBody>
          <a:bodyPr wrap="square">
            <a:spAutoFit/>
          </a:bodyPr>
          <a:lstStyle/>
          <a:p>
            <a:pPr algn="ctr"/>
            <a:r>
              <a:rPr lang="en-US" b="1">
                <a:latin typeface="Lato Extended"/>
              </a:rPr>
              <a:t>Attribution-</a:t>
            </a:r>
            <a:r>
              <a:rPr lang="en-US" b="1" err="1">
                <a:latin typeface="Lato Extended"/>
              </a:rPr>
              <a:t>NonCommercial</a:t>
            </a:r>
            <a:r>
              <a:rPr lang="en-US" b="1">
                <a:latin typeface="Lato Extended"/>
              </a:rPr>
              <a:t>-Share Alike</a:t>
            </a:r>
            <a:endParaRPr lang="en-US">
              <a:latin typeface="Lato Extended"/>
            </a:endParaRPr>
          </a:p>
        </p:txBody>
      </p:sp>
      <p:sp>
        <p:nvSpPr>
          <p:cNvPr id="26" name="Rectangle 25">
            <a:extLst>
              <a:ext uri="{FF2B5EF4-FFF2-40B4-BE49-F238E27FC236}">
                <a16:creationId xmlns:a16="http://schemas.microsoft.com/office/drawing/2014/main" id="{DEB0E8C7-A4C5-A541-AD46-BED689F2020F}"/>
              </a:ext>
            </a:extLst>
          </p:cNvPr>
          <p:cNvSpPr/>
          <p:nvPr/>
        </p:nvSpPr>
        <p:spPr>
          <a:xfrm>
            <a:off x="4613916" y="3277116"/>
            <a:ext cx="2614116" cy="369332"/>
          </a:xfrm>
          <a:prstGeom prst="rect">
            <a:avLst/>
          </a:prstGeom>
        </p:spPr>
        <p:txBody>
          <a:bodyPr wrap="square">
            <a:spAutoFit/>
          </a:bodyPr>
          <a:lstStyle/>
          <a:p>
            <a:pPr algn="ctr"/>
            <a:r>
              <a:rPr lang="en-US" b="1">
                <a:latin typeface="Lato Extended"/>
              </a:rPr>
              <a:t>Attribution-No </a:t>
            </a:r>
            <a:r>
              <a:rPr lang="en-US" b="1" err="1">
                <a:latin typeface="Lato Extended"/>
              </a:rPr>
              <a:t>Derivs</a:t>
            </a:r>
            <a:endParaRPr lang="en-US">
              <a:latin typeface="Lato Extended"/>
            </a:endParaRPr>
          </a:p>
        </p:txBody>
      </p:sp>
      <p:sp>
        <p:nvSpPr>
          <p:cNvPr id="27" name="Rectangle 26">
            <a:extLst>
              <a:ext uri="{FF2B5EF4-FFF2-40B4-BE49-F238E27FC236}">
                <a16:creationId xmlns:a16="http://schemas.microsoft.com/office/drawing/2014/main" id="{7CA06FC8-3434-DB4B-9A6B-240684B23581}"/>
              </a:ext>
            </a:extLst>
          </p:cNvPr>
          <p:cNvSpPr/>
          <p:nvPr/>
        </p:nvSpPr>
        <p:spPr>
          <a:xfrm>
            <a:off x="7789516" y="3138618"/>
            <a:ext cx="3486224" cy="646331"/>
          </a:xfrm>
          <a:prstGeom prst="rect">
            <a:avLst/>
          </a:prstGeom>
        </p:spPr>
        <p:txBody>
          <a:bodyPr wrap="square">
            <a:spAutoFit/>
          </a:bodyPr>
          <a:lstStyle/>
          <a:p>
            <a:pPr algn="ctr"/>
            <a:r>
              <a:rPr lang="en-US" b="1">
                <a:latin typeface="Lato Extended"/>
              </a:rPr>
              <a:t>Attribution-</a:t>
            </a:r>
            <a:r>
              <a:rPr lang="en-US" b="1" err="1">
                <a:latin typeface="Lato Extended"/>
              </a:rPr>
              <a:t>NonCommercial</a:t>
            </a:r>
            <a:r>
              <a:rPr lang="en-US" b="1">
                <a:latin typeface="Lato Extended"/>
              </a:rPr>
              <a:t>-No Derivatives</a:t>
            </a:r>
            <a:endParaRPr lang="en-US">
              <a:latin typeface="Lato Extended"/>
            </a:endParaRPr>
          </a:p>
        </p:txBody>
      </p:sp>
      <p:sp>
        <p:nvSpPr>
          <p:cNvPr id="28" name="Rectangle 27">
            <a:extLst>
              <a:ext uri="{FF2B5EF4-FFF2-40B4-BE49-F238E27FC236}">
                <a16:creationId xmlns:a16="http://schemas.microsoft.com/office/drawing/2014/main" id="{99B272D0-D9D1-2C4F-87F1-E0C51B700E74}"/>
              </a:ext>
            </a:extLst>
          </p:cNvPr>
          <p:cNvSpPr/>
          <p:nvPr/>
        </p:nvSpPr>
        <p:spPr>
          <a:xfrm>
            <a:off x="4380580" y="4590752"/>
            <a:ext cx="2978353" cy="369332"/>
          </a:xfrm>
          <a:prstGeom prst="rect">
            <a:avLst/>
          </a:prstGeom>
        </p:spPr>
        <p:txBody>
          <a:bodyPr wrap="square">
            <a:spAutoFit/>
          </a:bodyPr>
          <a:lstStyle/>
          <a:p>
            <a:r>
              <a:rPr lang="en-US" b="1">
                <a:latin typeface="Lato Extended"/>
              </a:rPr>
              <a:t>Public Domain Dedication</a:t>
            </a:r>
            <a:endParaRPr lang="en-US">
              <a:latin typeface="Lato Extended"/>
            </a:endParaRPr>
          </a:p>
        </p:txBody>
      </p:sp>
      <p:pic>
        <p:nvPicPr>
          <p:cNvPr id="2" name="Picture 7">
            <a:extLst>
              <a:ext uri="{FF2B5EF4-FFF2-40B4-BE49-F238E27FC236}">
                <a16:creationId xmlns:a16="http://schemas.microsoft.com/office/drawing/2014/main" id="{CAA2CED0-50B4-13A6-912D-7E6FD1C29F8D}"/>
              </a:ext>
            </a:extLst>
          </p:cNvPr>
          <p:cNvPicPr>
            <a:picLocks noChangeAspect="1"/>
          </p:cNvPicPr>
          <p:nvPr/>
        </p:nvPicPr>
        <p:blipFill>
          <a:blip r:embed="rId10"/>
          <a:stretch>
            <a:fillRect/>
          </a:stretch>
        </p:blipFill>
        <p:spPr>
          <a:xfrm>
            <a:off x="6533258" y="4970978"/>
            <a:ext cx="2404872" cy="8427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xfrm>
            <a:off x="0" y="977104"/>
            <a:ext cx="12192000" cy="798685"/>
          </a:xfrm>
          <a:prstGeom prst="roundRect">
            <a:avLst/>
          </a:prstGeom>
          <a:noFill/>
          <a:ln w="38100">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Arial"/>
              <a:buNone/>
            </a:pPr>
            <a:r>
              <a:rPr lang="en-US" b="1">
                <a:solidFill>
                  <a:schemeClr val="bg1"/>
                </a:solidFill>
              </a:rPr>
              <a:t>Why OER?</a:t>
            </a:r>
            <a:endParaRPr b="1">
              <a:solidFill>
                <a:schemeClr val="bg1"/>
              </a:solidFill>
            </a:endParaRPr>
          </a:p>
        </p:txBody>
      </p:sp>
      <p:grpSp>
        <p:nvGrpSpPr>
          <p:cNvPr id="24" name="Group 23" descr="Textbox: Reduce student cost">
            <a:extLst>
              <a:ext uri="{FF2B5EF4-FFF2-40B4-BE49-F238E27FC236}">
                <a16:creationId xmlns:a16="http://schemas.microsoft.com/office/drawing/2014/main" id="{F07F6328-4150-EC48-A94E-6860B91A8FAA}"/>
              </a:ext>
            </a:extLst>
          </p:cNvPr>
          <p:cNvGrpSpPr/>
          <p:nvPr/>
        </p:nvGrpSpPr>
        <p:grpSpPr>
          <a:xfrm>
            <a:off x="390171" y="2372890"/>
            <a:ext cx="1534578" cy="2709322"/>
            <a:chOff x="438638" y="2526849"/>
            <a:chExt cx="1534578" cy="2709322"/>
          </a:xfrm>
        </p:grpSpPr>
        <p:sp>
          <p:nvSpPr>
            <p:cNvPr id="5" name="Freeform 4">
              <a:extLst>
                <a:ext uri="{FF2B5EF4-FFF2-40B4-BE49-F238E27FC236}">
                  <a16:creationId xmlns:a16="http://schemas.microsoft.com/office/drawing/2014/main" id="{E65FE2C5-FF1F-0C4C-937E-EA85CAFBA066}"/>
                </a:ext>
              </a:extLst>
            </p:cNvPr>
            <p:cNvSpPr/>
            <p:nvPr/>
          </p:nvSpPr>
          <p:spPr>
            <a:xfrm>
              <a:off x="438638" y="2526849"/>
              <a:ext cx="1534578" cy="460373"/>
            </a:xfrm>
            <a:custGeom>
              <a:avLst/>
              <a:gdLst>
                <a:gd name="connsiteX0" fmla="*/ 0 w 1534578"/>
                <a:gd name="connsiteY0" fmla="*/ 0 h 460373"/>
                <a:gd name="connsiteX1" fmla="*/ 1534578 w 1534578"/>
                <a:gd name="connsiteY1" fmla="*/ 0 h 460373"/>
                <a:gd name="connsiteX2" fmla="*/ 1534578 w 1534578"/>
                <a:gd name="connsiteY2" fmla="*/ 460373 h 460373"/>
                <a:gd name="connsiteX3" fmla="*/ 0 w 1534578"/>
                <a:gd name="connsiteY3" fmla="*/ 460373 h 460373"/>
                <a:gd name="connsiteX4" fmla="*/ 0 w 1534578"/>
                <a:gd name="connsiteY4" fmla="*/ 0 h 460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460373">
                  <a:moveTo>
                    <a:pt x="0" y="0"/>
                  </a:moveTo>
                  <a:lnTo>
                    <a:pt x="1534578" y="0"/>
                  </a:lnTo>
                  <a:lnTo>
                    <a:pt x="1534578" y="460373"/>
                  </a:lnTo>
                  <a:lnTo>
                    <a:pt x="0" y="460373"/>
                  </a:lnTo>
                  <a:lnTo>
                    <a:pt x="0" y="0"/>
                  </a:lnTo>
                  <a:close/>
                </a:path>
              </a:pathLst>
            </a:custGeom>
            <a:solidFill>
              <a:srgbClr val="0296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266" tIns="121266" rIns="121266" bIns="121266"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Reduce</a:t>
              </a:r>
            </a:p>
          </p:txBody>
        </p:sp>
        <p:sp>
          <p:nvSpPr>
            <p:cNvPr id="6" name="Freeform 5">
              <a:extLst>
                <a:ext uri="{FF2B5EF4-FFF2-40B4-BE49-F238E27FC236}">
                  <a16:creationId xmlns:a16="http://schemas.microsoft.com/office/drawing/2014/main" id="{09DD9D0B-0B4A-7546-B224-94925C508811}"/>
                </a:ext>
              </a:extLst>
            </p:cNvPr>
            <p:cNvSpPr/>
            <p:nvPr/>
          </p:nvSpPr>
          <p:spPr>
            <a:xfrm>
              <a:off x="438638" y="2987223"/>
              <a:ext cx="1534578" cy="2248948"/>
            </a:xfrm>
            <a:custGeom>
              <a:avLst/>
              <a:gdLst>
                <a:gd name="connsiteX0" fmla="*/ 0 w 1534578"/>
                <a:gd name="connsiteY0" fmla="*/ 0 h 2248948"/>
                <a:gd name="connsiteX1" fmla="*/ 1534578 w 1534578"/>
                <a:gd name="connsiteY1" fmla="*/ 0 h 2248948"/>
                <a:gd name="connsiteX2" fmla="*/ 1534578 w 1534578"/>
                <a:gd name="connsiteY2" fmla="*/ 2248948 h 2248948"/>
                <a:gd name="connsiteX3" fmla="*/ 0 w 1534578"/>
                <a:gd name="connsiteY3" fmla="*/ 2248948 h 2248948"/>
                <a:gd name="connsiteX4" fmla="*/ 0 w 1534578"/>
                <a:gd name="connsiteY4" fmla="*/ 0 h 224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2248948">
                  <a:moveTo>
                    <a:pt x="0" y="0"/>
                  </a:moveTo>
                  <a:lnTo>
                    <a:pt x="1534578" y="0"/>
                  </a:lnTo>
                  <a:lnTo>
                    <a:pt x="1534578" y="2248948"/>
                  </a:lnTo>
                  <a:lnTo>
                    <a:pt x="0" y="2248948"/>
                  </a:lnTo>
                  <a:lnTo>
                    <a:pt x="0" y="0"/>
                  </a:lnTo>
                  <a:close/>
                </a:path>
              </a:pathLst>
            </a:custGeom>
            <a:gradFill flip="none" rotWithShape="0">
              <a:gsLst>
                <a:gs pos="0">
                  <a:srgbClr val="0296FF">
                    <a:tint val="66000"/>
                    <a:satMod val="160000"/>
                  </a:srgbClr>
                </a:gs>
                <a:gs pos="50000">
                  <a:srgbClr val="0296FF">
                    <a:tint val="44500"/>
                    <a:satMod val="160000"/>
                  </a:srgbClr>
                </a:gs>
                <a:gs pos="100000">
                  <a:srgbClr val="0296FF">
                    <a:tint val="23500"/>
                    <a:satMod val="160000"/>
                  </a:srgbClr>
                </a:gs>
              </a:gsLst>
              <a:lin ang="5400000" scaled="1"/>
              <a:tileRect/>
            </a:gra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1582" tIns="151582" rIns="151582" bIns="151582" numCol="1" spcCol="1270" anchor="t" anchorCtr="0">
              <a:noAutofit/>
            </a:bodyPr>
            <a:lstStyle/>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a:t>textbook</a:t>
              </a:r>
              <a:r>
                <a:rPr lang="en-US" sz="1800" kern="1200"/>
                <a:t> cost.</a:t>
              </a:r>
            </a:p>
          </p:txBody>
        </p:sp>
        <p:pic>
          <p:nvPicPr>
            <p:cNvPr id="27" name="Graphic 26" descr="Money with solid fill">
              <a:extLst>
                <a:ext uri="{FF2B5EF4-FFF2-40B4-BE49-F238E27FC236}">
                  <a16:creationId xmlns:a16="http://schemas.microsoft.com/office/drawing/2014/main" id="{9533BA27-3D54-4C44-8E93-70C3D44BCC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828" y="3216628"/>
              <a:ext cx="814732" cy="814732"/>
            </a:xfrm>
            <a:prstGeom prst="rect">
              <a:avLst/>
            </a:prstGeom>
          </p:spPr>
        </p:pic>
      </p:grpSp>
      <p:grpSp>
        <p:nvGrpSpPr>
          <p:cNvPr id="25" name="Group 24" descr="Textbox: Fill gaps in curriculum">
            <a:extLst>
              <a:ext uri="{FF2B5EF4-FFF2-40B4-BE49-F238E27FC236}">
                <a16:creationId xmlns:a16="http://schemas.microsoft.com/office/drawing/2014/main" id="{D1192C55-F9DA-A844-8259-ADA1A306ECA0}"/>
              </a:ext>
            </a:extLst>
          </p:cNvPr>
          <p:cNvGrpSpPr/>
          <p:nvPr/>
        </p:nvGrpSpPr>
        <p:grpSpPr>
          <a:xfrm>
            <a:off x="2032539" y="2372890"/>
            <a:ext cx="1534578" cy="2709322"/>
            <a:chOff x="2081006" y="2526849"/>
            <a:chExt cx="1534578" cy="2709322"/>
          </a:xfrm>
        </p:grpSpPr>
        <p:sp>
          <p:nvSpPr>
            <p:cNvPr id="7" name="Freeform 6">
              <a:extLst>
                <a:ext uri="{FF2B5EF4-FFF2-40B4-BE49-F238E27FC236}">
                  <a16:creationId xmlns:a16="http://schemas.microsoft.com/office/drawing/2014/main" id="{99418CF3-9C71-6C45-B77D-091CBED1D9AE}"/>
                </a:ext>
              </a:extLst>
            </p:cNvPr>
            <p:cNvSpPr/>
            <p:nvPr/>
          </p:nvSpPr>
          <p:spPr>
            <a:xfrm>
              <a:off x="2081006" y="2526849"/>
              <a:ext cx="1534578" cy="460373"/>
            </a:xfrm>
            <a:custGeom>
              <a:avLst/>
              <a:gdLst>
                <a:gd name="connsiteX0" fmla="*/ 0 w 1534578"/>
                <a:gd name="connsiteY0" fmla="*/ 0 h 460373"/>
                <a:gd name="connsiteX1" fmla="*/ 1534578 w 1534578"/>
                <a:gd name="connsiteY1" fmla="*/ 0 h 460373"/>
                <a:gd name="connsiteX2" fmla="*/ 1534578 w 1534578"/>
                <a:gd name="connsiteY2" fmla="*/ 460373 h 460373"/>
                <a:gd name="connsiteX3" fmla="*/ 0 w 1534578"/>
                <a:gd name="connsiteY3" fmla="*/ 460373 h 460373"/>
                <a:gd name="connsiteX4" fmla="*/ 0 w 1534578"/>
                <a:gd name="connsiteY4" fmla="*/ 0 h 460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460373">
                  <a:moveTo>
                    <a:pt x="0" y="0"/>
                  </a:moveTo>
                  <a:lnTo>
                    <a:pt x="1534578" y="0"/>
                  </a:lnTo>
                  <a:lnTo>
                    <a:pt x="1534578" y="460373"/>
                  </a:lnTo>
                  <a:lnTo>
                    <a:pt x="0" y="460373"/>
                  </a:lnTo>
                  <a:lnTo>
                    <a:pt x="0" y="0"/>
                  </a:lnTo>
                  <a:close/>
                </a:path>
              </a:pathLst>
            </a:custGeom>
            <a:solidFill>
              <a:srgbClr val="FF2F92"/>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266" tIns="121266" rIns="121266" bIns="121266" numCol="1" spcCol="1270" anchor="ctr" anchorCtr="0">
              <a:noAutofit/>
            </a:bodyPr>
            <a:lstStyle/>
            <a:p>
              <a:pPr marL="0" lvl="0" indent="0" algn="ctr" defTabSz="711200">
                <a:lnSpc>
                  <a:spcPct val="90000"/>
                </a:lnSpc>
                <a:spcBef>
                  <a:spcPct val="0"/>
                </a:spcBef>
                <a:spcAft>
                  <a:spcPct val="35000"/>
                </a:spcAft>
                <a:buNone/>
              </a:pPr>
              <a:r>
                <a:rPr lang="en-US" sz="2000" b="1" kern="1200">
                  <a:solidFill>
                    <a:srgbClr val="000000"/>
                  </a:solidFill>
                  <a:latin typeface="Arial"/>
                  <a:ea typeface="+mn-ea"/>
                  <a:cs typeface="+mn-cs"/>
                </a:rPr>
                <a:t>Fill</a:t>
              </a:r>
            </a:p>
          </p:txBody>
        </p:sp>
        <p:sp>
          <p:nvSpPr>
            <p:cNvPr id="8" name="Freeform 7">
              <a:extLst>
                <a:ext uri="{FF2B5EF4-FFF2-40B4-BE49-F238E27FC236}">
                  <a16:creationId xmlns:a16="http://schemas.microsoft.com/office/drawing/2014/main" id="{B06D9B21-969D-DC49-BEA3-FFF7D91FFDFE}"/>
                </a:ext>
              </a:extLst>
            </p:cNvPr>
            <p:cNvSpPr/>
            <p:nvPr/>
          </p:nvSpPr>
          <p:spPr>
            <a:xfrm>
              <a:off x="2081006" y="2987223"/>
              <a:ext cx="1534578" cy="2248948"/>
            </a:xfrm>
            <a:custGeom>
              <a:avLst/>
              <a:gdLst>
                <a:gd name="connsiteX0" fmla="*/ 0 w 1534578"/>
                <a:gd name="connsiteY0" fmla="*/ 0 h 2248948"/>
                <a:gd name="connsiteX1" fmla="*/ 1534578 w 1534578"/>
                <a:gd name="connsiteY1" fmla="*/ 0 h 2248948"/>
                <a:gd name="connsiteX2" fmla="*/ 1534578 w 1534578"/>
                <a:gd name="connsiteY2" fmla="*/ 2248948 h 2248948"/>
                <a:gd name="connsiteX3" fmla="*/ 0 w 1534578"/>
                <a:gd name="connsiteY3" fmla="*/ 2248948 h 2248948"/>
                <a:gd name="connsiteX4" fmla="*/ 0 w 1534578"/>
                <a:gd name="connsiteY4" fmla="*/ 0 h 224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2248948">
                  <a:moveTo>
                    <a:pt x="0" y="0"/>
                  </a:moveTo>
                  <a:lnTo>
                    <a:pt x="1534578" y="0"/>
                  </a:lnTo>
                  <a:lnTo>
                    <a:pt x="1534578" y="2248948"/>
                  </a:lnTo>
                  <a:lnTo>
                    <a:pt x="0" y="2248948"/>
                  </a:lnTo>
                  <a:lnTo>
                    <a:pt x="0" y="0"/>
                  </a:lnTo>
                  <a:close/>
                </a:path>
              </a:pathLst>
            </a:custGeom>
            <a:gradFill flip="none" rotWithShape="0">
              <a:gsLst>
                <a:gs pos="0">
                  <a:srgbClr val="FF2F92">
                    <a:tint val="66000"/>
                    <a:satMod val="160000"/>
                  </a:srgbClr>
                </a:gs>
                <a:gs pos="50000">
                  <a:srgbClr val="FF2F92">
                    <a:tint val="44500"/>
                    <a:satMod val="160000"/>
                  </a:srgbClr>
                </a:gs>
                <a:gs pos="100000">
                  <a:srgbClr val="FF2F92">
                    <a:tint val="23500"/>
                    <a:satMod val="160000"/>
                  </a:srgbClr>
                </a:gs>
              </a:gsLst>
              <a:lin ang="5400000" scaled="1"/>
              <a:tileRect/>
            </a:gra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1582" tIns="151582" rIns="151582" bIns="151582" numCol="1" spcCol="1270" anchor="t" anchorCtr="0">
              <a:noAutofit/>
            </a:bodyPr>
            <a:lstStyle/>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a:t>gaps in curriculum.</a:t>
              </a:r>
            </a:p>
          </p:txBody>
        </p:sp>
        <p:pic>
          <p:nvPicPr>
            <p:cNvPr id="28" name="Graphic 27" descr="Books on shelf with solid fill">
              <a:extLst>
                <a:ext uri="{FF2B5EF4-FFF2-40B4-BE49-F238E27FC236}">
                  <a16:creationId xmlns:a16="http://schemas.microsoft.com/office/drawing/2014/main" id="{C39C6F62-3487-294A-BF40-2340DFEC4D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1387" y="3216628"/>
              <a:ext cx="813816" cy="813816"/>
            </a:xfrm>
            <a:prstGeom prst="rect">
              <a:avLst/>
            </a:prstGeom>
          </p:spPr>
        </p:pic>
      </p:grpSp>
      <p:grpSp>
        <p:nvGrpSpPr>
          <p:cNvPr id="34" name="Group 33" descr="Textbox: Vary ideas and perspectives about subject matter.">
            <a:extLst>
              <a:ext uri="{FF2B5EF4-FFF2-40B4-BE49-F238E27FC236}">
                <a16:creationId xmlns:a16="http://schemas.microsoft.com/office/drawing/2014/main" id="{A47111CA-4BBA-7847-9247-64FD623E8EE6}"/>
              </a:ext>
            </a:extLst>
          </p:cNvPr>
          <p:cNvGrpSpPr/>
          <p:nvPr/>
        </p:nvGrpSpPr>
        <p:grpSpPr>
          <a:xfrm>
            <a:off x="5317275" y="2361164"/>
            <a:ext cx="1534578" cy="2709322"/>
            <a:chOff x="5365742" y="2526849"/>
            <a:chExt cx="1534578" cy="2709322"/>
          </a:xfrm>
        </p:grpSpPr>
        <p:sp>
          <p:nvSpPr>
            <p:cNvPr id="16" name="Freeform 15">
              <a:extLst>
                <a:ext uri="{FF2B5EF4-FFF2-40B4-BE49-F238E27FC236}">
                  <a16:creationId xmlns:a16="http://schemas.microsoft.com/office/drawing/2014/main" id="{13F41208-806B-EF4C-8740-573A08F0EE8E}"/>
                </a:ext>
              </a:extLst>
            </p:cNvPr>
            <p:cNvSpPr/>
            <p:nvPr/>
          </p:nvSpPr>
          <p:spPr>
            <a:xfrm>
              <a:off x="5365742" y="2526849"/>
              <a:ext cx="1534578" cy="460373"/>
            </a:xfrm>
            <a:custGeom>
              <a:avLst/>
              <a:gdLst>
                <a:gd name="connsiteX0" fmla="*/ 0 w 1534578"/>
                <a:gd name="connsiteY0" fmla="*/ 0 h 460373"/>
                <a:gd name="connsiteX1" fmla="*/ 1534578 w 1534578"/>
                <a:gd name="connsiteY1" fmla="*/ 0 h 460373"/>
                <a:gd name="connsiteX2" fmla="*/ 1534578 w 1534578"/>
                <a:gd name="connsiteY2" fmla="*/ 460373 h 460373"/>
                <a:gd name="connsiteX3" fmla="*/ 0 w 1534578"/>
                <a:gd name="connsiteY3" fmla="*/ 460373 h 460373"/>
                <a:gd name="connsiteX4" fmla="*/ 0 w 1534578"/>
                <a:gd name="connsiteY4" fmla="*/ 0 h 460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460373">
                  <a:moveTo>
                    <a:pt x="0" y="0"/>
                  </a:moveTo>
                  <a:lnTo>
                    <a:pt x="1534578" y="0"/>
                  </a:lnTo>
                  <a:lnTo>
                    <a:pt x="1534578" y="460373"/>
                  </a:lnTo>
                  <a:lnTo>
                    <a:pt x="0" y="460373"/>
                  </a:lnTo>
                  <a:lnTo>
                    <a:pt x="0" y="0"/>
                  </a:lnTo>
                  <a:close/>
                </a:path>
              </a:pathLst>
            </a:custGeom>
            <a:solidFill>
              <a:srgbClr val="0296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266" tIns="121266" rIns="121266" bIns="121266" numCol="1" spcCol="1270" anchor="ctr" anchorCtr="0">
              <a:noAutofit/>
            </a:bodyPr>
            <a:lstStyle/>
            <a:p>
              <a:pPr marL="0" lvl="0" indent="0" algn="ctr" defTabSz="711200">
                <a:lnSpc>
                  <a:spcPct val="90000"/>
                </a:lnSpc>
                <a:spcBef>
                  <a:spcPct val="0"/>
                </a:spcBef>
                <a:spcAft>
                  <a:spcPct val="35000"/>
                </a:spcAft>
                <a:buNone/>
              </a:pPr>
              <a:r>
                <a:rPr lang="en-US" sz="2000" b="1" kern="1200">
                  <a:solidFill>
                    <a:srgbClr val="000000"/>
                  </a:solidFill>
                  <a:latin typeface="Arial"/>
                  <a:ea typeface="+mn-ea"/>
                  <a:cs typeface="+mn-cs"/>
                </a:rPr>
                <a:t>Vary</a:t>
              </a:r>
            </a:p>
          </p:txBody>
        </p:sp>
        <p:sp>
          <p:nvSpPr>
            <p:cNvPr id="17" name="Freeform 16">
              <a:extLst>
                <a:ext uri="{FF2B5EF4-FFF2-40B4-BE49-F238E27FC236}">
                  <a16:creationId xmlns:a16="http://schemas.microsoft.com/office/drawing/2014/main" id="{7AC8080A-DC49-1A45-9945-61AC5B6DB4EE}"/>
                </a:ext>
              </a:extLst>
            </p:cNvPr>
            <p:cNvSpPr/>
            <p:nvPr/>
          </p:nvSpPr>
          <p:spPr>
            <a:xfrm>
              <a:off x="5365742" y="2987223"/>
              <a:ext cx="1534578" cy="2248948"/>
            </a:xfrm>
            <a:custGeom>
              <a:avLst/>
              <a:gdLst>
                <a:gd name="connsiteX0" fmla="*/ 0 w 1534578"/>
                <a:gd name="connsiteY0" fmla="*/ 0 h 2248948"/>
                <a:gd name="connsiteX1" fmla="*/ 1534578 w 1534578"/>
                <a:gd name="connsiteY1" fmla="*/ 0 h 2248948"/>
                <a:gd name="connsiteX2" fmla="*/ 1534578 w 1534578"/>
                <a:gd name="connsiteY2" fmla="*/ 2248948 h 2248948"/>
                <a:gd name="connsiteX3" fmla="*/ 0 w 1534578"/>
                <a:gd name="connsiteY3" fmla="*/ 2248948 h 2248948"/>
                <a:gd name="connsiteX4" fmla="*/ 0 w 1534578"/>
                <a:gd name="connsiteY4" fmla="*/ 0 h 224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2248948">
                  <a:moveTo>
                    <a:pt x="0" y="0"/>
                  </a:moveTo>
                  <a:lnTo>
                    <a:pt x="1534578" y="0"/>
                  </a:lnTo>
                  <a:lnTo>
                    <a:pt x="1534578" y="2248948"/>
                  </a:lnTo>
                  <a:lnTo>
                    <a:pt x="0" y="2248948"/>
                  </a:lnTo>
                  <a:lnTo>
                    <a:pt x="0" y="0"/>
                  </a:lnTo>
                  <a:close/>
                </a:path>
              </a:pathLst>
            </a:custGeom>
            <a:gradFill flip="none" rotWithShape="0">
              <a:gsLst>
                <a:gs pos="0">
                  <a:srgbClr val="0296FF">
                    <a:tint val="66000"/>
                    <a:satMod val="160000"/>
                  </a:srgbClr>
                </a:gs>
                <a:gs pos="50000">
                  <a:srgbClr val="0296FF">
                    <a:tint val="44500"/>
                    <a:satMod val="160000"/>
                  </a:srgbClr>
                </a:gs>
                <a:gs pos="100000">
                  <a:srgbClr val="0296FF">
                    <a:tint val="23500"/>
                    <a:satMod val="160000"/>
                  </a:srgbClr>
                </a:gs>
              </a:gsLst>
              <a:lin ang="5400000" scaled="1"/>
              <a:tileRect/>
            </a:gra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1582" tIns="151582" rIns="151582" bIns="151582" numCol="1" spcCol="1270" anchor="t" anchorCtr="0">
              <a:noAutofit/>
            </a:bodyPr>
            <a:lstStyle/>
            <a:p>
              <a:pPr marL="0" lvl="0" indent="0" algn="l" defTabSz="755650">
                <a:lnSpc>
                  <a:spcPct val="90000"/>
                </a:lnSpc>
                <a:spcBef>
                  <a:spcPct val="0"/>
                </a:spcBef>
                <a:spcAft>
                  <a:spcPct val="35000"/>
                </a:spcAft>
                <a:buNone/>
              </a:pPr>
              <a:endParaRPr lang="en-US" sz="1700" kern="1200"/>
            </a:p>
            <a:p>
              <a:pPr marL="0" lvl="0" indent="0" algn="l" defTabSz="755650">
                <a:lnSpc>
                  <a:spcPct val="90000"/>
                </a:lnSpc>
                <a:spcBef>
                  <a:spcPct val="0"/>
                </a:spcBef>
                <a:spcAft>
                  <a:spcPct val="35000"/>
                </a:spcAft>
                <a:buNone/>
              </a:pPr>
              <a:endParaRPr lang="en-US" sz="1700" kern="1200"/>
            </a:p>
            <a:p>
              <a:pPr marL="0" lvl="0" indent="0" algn="l" defTabSz="755650">
                <a:lnSpc>
                  <a:spcPct val="90000"/>
                </a:lnSpc>
                <a:spcBef>
                  <a:spcPct val="0"/>
                </a:spcBef>
                <a:spcAft>
                  <a:spcPct val="35000"/>
                </a:spcAft>
                <a:buNone/>
              </a:pPr>
              <a:endParaRPr lang="en-US" sz="1700" kern="1200"/>
            </a:p>
            <a:p>
              <a:pPr marL="0" lvl="0" indent="0" algn="ctr" defTabSz="755650">
                <a:lnSpc>
                  <a:spcPct val="90000"/>
                </a:lnSpc>
                <a:spcBef>
                  <a:spcPct val="0"/>
                </a:spcBef>
                <a:spcAft>
                  <a:spcPct val="35000"/>
                </a:spcAft>
                <a:buNone/>
              </a:pPr>
              <a:r>
                <a:rPr lang="en-US" sz="1700"/>
                <a:t>i</a:t>
              </a:r>
              <a:r>
                <a:rPr lang="en-US" sz="1700" kern="1200"/>
                <a:t>deas and perspectives about subject matter. </a:t>
              </a:r>
            </a:p>
          </p:txBody>
        </p:sp>
        <p:pic>
          <p:nvPicPr>
            <p:cNvPr id="29" name="Graphic 28" descr="Group brainstorm with solid fill">
              <a:extLst>
                <a:ext uri="{FF2B5EF4-FFF2-40B4-BE49-F238E27FC236}">
                  <a16:creationId xmlns:a16="http://schemas.microsoft.com/office/drawing/2014/main" id="{9D01F79F-24E5-B44C-BBF1-932B5F10E5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9086" y="3228354"/>
              <a:ext cx="813816" cy="813816"/>
            </a:xfrm>
            <a:prstGeom prst="rect">
              <a:avLst/>
            </a:prstGeom>
          </p:spPr>
        </p:pic>
      </p:grpSp>
      <p:grpSp>
        <p:nvGrpSpPr>
          <p:cNvPr id="26" name="Group 25" descr="Textbox: Provide alternative sources fo information">
            <a:extLst>
              <a:ext uri="{FF2B5EF4-FFF2-40B4-BE49-F238E27FC236}">
                <a16:creationId xmlns:a16="http://schemas.microsoft.com/office/drawing/2014/main" id="{48693BD7-D7AE-B040-8E9B-82F8DF5236F5}"/>
              </a:ext>
            </a:extLst>
          </p:cNvPr>
          <p:cNvGrpSpPr/>
          <p:nvPr/>
        </p:nvGrpSpPr>
        <p:grpSpPr>
          <a:xfrm>
            <a:off x="3674907" y="2372890"/>
            <a:ext cx="1534578" cy="2709322"/>
            <a:chOff x="3723374" y="2526849"/>
            <a:chExt cx="1534578" cy="2709322"/>
          </a:xfrm>
        </p:grpSpPr>
        <p:sp>
          <p:nvSpPr>
            <p:cNvPr id="14" name="Freeform 13">
              <a:extLst>
                <a:ext uri="{FF2B5EF4-FFF2-40B4-BE49-F238E27FC236}">
                  <a16:creationId xmlns:a16="http://schemas.microsoft.com/office/drawing/2014/main" id="{1FD1AF36-D925-B044-AD03-75D5D79F821C}"/>
                </a:ext>
              </a:extLst>
            </p:cNvPr>
            <p:cNvSpPr/>
            <p:nvPr/>
          </p:nvSpPr>
          <p:spPr>
            <a:xfrm>
              <a:off x="3723374" y="2526849"/>
              <a:ext cx="1534578" cy="460373"/>
            </a:xfrm>
            <a:custGeom>
              <a:avLst/>
              <a:gdLst>
                <a:gd name="connsiteX0" fmla="*/ 0 w 1534578"/>
                <a:gd name="connsiteY0" fmla="*/ 0 h 460373"/>
                <a:gd name="connsiteX1" fmla="*/ 1534578 w 1534578"/>
                <a:gd name="connsiteY1" fmla="*/ 0 h 460373"/>
                <a:gd name="connsiteX2" fmla="*/ 1534578 w 1534578"/>
                <a:gd name="connsiteY2" fmla="*/ 460373 h 460373"/>
                <a:gd name="connsiteX3" fmla="*/ 0 w 1534578"/>
                <a:gd name="connsiteY3" fmla="*/ 460373 h 460373"/>
                <a:gd name="connsiteX4" fmla="*/ 0 w 1534578"/>
                <a:gd name="connsiteY4" fmla="*/ 0 h 460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460373">
                  <a:moveTo>
                    <a:pt x="0" y="0"/>
                  </a:moveTo>
                  <a:lnTo>
                    <a:pt x="1534578" y="0"/>
                  </a:lnTo>
                  <a:lnTo>
                    <a:pt x="1534578" y="460373"/>
                  </a:lnTo>
                  <a:lnTo>
                    <a:pt x="0" y="460373"/>
                  </a:lnTo>
                  <a:lnTo>
                    <a:pt x="0" y="0"/>
                  </a:lnTo>
                  <a:close/>
                </a:path>
              </a:pathLst>
            </a:custGeom>
            <a:solidFill>
              <a:srgbClr val="4E8F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266" tIns="121266" rIns="121266" bIns="121266"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Provide</a:t>
              </a:r>
            </a:p>
          </p:txBody>
        </p:sp>
        <p:sp>
          <p:nvSpPr>
            <p:cNvPr id="15" name="Freeform 14">
              <a:extLst>
                <a:ext uri="{FF2B5EF4-FFF2-40B4-BE49-F238E27FC236}">
                  <a16:creationId xmlns:a16="http://schemas.microsoft.com/office/drawing/2014/main" id="{06E1A183-49E1-F94B-9391-EF20D7D2995A}"/>
                </a:ext>
              </a:extLst>
            </p:cNvPr>
            <p:cNvSpPr/>
            <p:nvPr/>
          </p:nvSpPr>
          <p:spPr>
            <a:xfrm>
              <a:off x="3723374" y="2987223"/>
              <a:ext cx="1534578" cy="2248948"/>
            </a:xfrm>
            <a:custGeom>
              <a:avLst/>
              <a:gdLst>
                <a:gd name="connsiteX0" fmla="*/ 0 w 1534578"/>
                <a:gd name="connsiteY0" fmla="*/ 0 h 2248948"/>
                <a:gd name="connsiteX1" fmla="*/ 1534578 w 1534578"/>
                <a:gd name="connsiteY1" fmla="*/ 0 h 2248948"/>
                <a:gd name="connsiteX2" fmla="*/ 1534578 w 1534578"/>
                <a:gd name="connsiteY2" fmla="*/ 2248948 h 2248948"/>
                <a:gd name="connsiteX3" fmla="*/ 0 w 1534578"/>
                <a:gd name="connsiteY3" fmla="*/ 2248948 h 2248948"/>
                <a:gd name="connsiteX4" fmla="*/ 0 w 1534578"/>
                <a:gd name="connsiteY4" fmla="*/ 0 h 224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2248948">
                  <a:moveTo>
                    <a:pt x="0" y="0"/>
                  </a:moveTo>
                  <a:lnTo>
                    <a:pt x="1534578" y="0"/>
                  </a:lnTo>
                  <a:lnTo>
                    <a:pt x="1534578" y="2248948"/>
                  </a:lnTo>
                  <a:lnTo>
                    <a:pt x="0" y="2248948"/>
                  </a:lnTo>
                  <a:lnTo>
                    <a:pt x="0" y="0"/>
                  </a:lnTo>
                  <a:close/>
                </a:path>
              </a:pathLst>
            </a:custGeom>
            <a:gradFill flip="none" rotWithShape="0">
              <a:gsLst>
                <a:gs pos="0">
                  <a:srgbClr val="4E8F00">
                    <a:tint val="66000"/>
                    <a:satMod val="160000"/>
                  </a:srgbClr>
                </a:gs>
                <a:gs pos="50000">
                  <a:srgbClr val="4E8F00">
                    <a:tint val="44500"/>
                    <a:satMod val="160000"/>
                  </a:srgbClr>
                </a:gs>
                <a:gs pos="100000">
                  <a:srgbClr val="4E8F00">
                    <a:tint val="23500"/>
                    <a:satMod val="160000"/>
                  </a:srgbClr>
                </a:gs>
              </a:gsLst>
              <a:lin ang="5400000" scaled="1"/>
              <a:tileRect/>
            </a:gra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1582" tIns="151582" rIns="151582" bIns="151582" numCol="1" spcCol="1270" anchor="t" anchorCtr="0">
              <a:noAutofit/>
            </a:bodyPr>
            <a:lstStyle/>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a:t>a</a:t>
              </a:r>
              <a:r>
                <a:rPr lang="en-US" sz="1800" kern="1200"/>
                <a:t>lternative sources of information.</a:t>
              </a:r>
            </a:p>
          </p:txBody>
        </p:sp>
        <p:pic>
          <p:nvPicPr>
            <p:cNvPr id="30" name="Graphic 29" descr="Ui Ux with solid fill">
              <a:extLst>
                <a:ext uri="{FF2B5EF4-FFF2-40B4-BE49-F238E27FC236}">
                  <a16:creationId xmlns:a16="http://schemas.microsoft.com/office/drawing/2014/main" id="{ACC6B42C-D382-0648-BA3C-D4A678AE22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71642" y="3216628"/>
              <a:ext cx="813816" cy="813816"/>
            </a:xfrm>
            <a:prstGeom prst="rect">
              <a:avLst/>
            </a:prstGeom>
          </p:spPr>
        </p:pic>
      </p:grpSp>
      <p:grpSp>
        <p:nvGrpSpPr>
          <p:cNvPr id="35" name="Group 34" descr="Textbox: Keep content current.">
            <a:extLst>
              <a:ext uri="{FF2B5EF4-FFF2-40B4-BE49-F238E27FC236}">
                <a16:creationId xmlns:a16="http://schemas.microsoft.com/office/drawing/2014/main" id="{5B3D1856-6E13-D84A-9B67-058E5985B1F3}"/>
              </a:ext>
            </a:extLst>
          </p:cNvPr>
          <p:cNvGrpSpPr/>
          <p:nvPr/>
        </p:nvGrpSpPr>
        <p:grpSpPr>
          <a:xfrm>
            <a:off x="6959643" y="2372890"/>
            <a:ext cx="1534578" cy="2709322"/>
            <a:chOff x="7008110" y="2526849"/>
            <a:chExt cx="1534578" cy="2709322"/>
          </a:xfrm>
        </p:grpSpPr>
        <p:sp>
          <p:nvSpPr>
            <p:cNvPr id="18" name="Freeform 17">
              <a:extLst>
                <a:ext uri="{FF2B5EF4-FFF2-40B4-BE49-F238E27FC236}">
                  <a16:creationId xmlns:a16="http://schemas.microsoft.com/office/drawing/2014/main" id="{6415E640-8EDE-B14A-89A9-30D1DF198E95}"/>
                </a:ext>
              </a:extLst>
            </p:cNvPr>
            <p:cNvSpPr/>
            <p:nvPr/>
          </p:nvSpPr>
          <p:spPr>
            <a:xfrm>
              <a:off x="7008110" y="2526849"/>
              <a:ext cx="1534578" cy="460373"/>
            </a:xfrm>
            <a:custGeom>
              <a:avLst/>
              <a:gdLst>
                <a:gd name="connsiteX0" fmla="*/ 0 w 1534578"/>
                <a:gd name="connsiteY0" fmla="*/ 0 h 460373"/>
                <a:gd name="connsiteX1" fmla="*/ 1534578 w 1534578"/>
                <a:gd name="connsiteY1" fmla="*/ 0 h 460373"/>
                <a:gd name="connsiteX2" fmla="*/ 1534578 w 1534578"/>
                <a:gd name="connsiteY2" fmla="*/ 460373 h 460373"/>
                <a:gd name="connsiteX3" fmla="*/ 0 w 1534578"/>
                <a:gd name="connsiteY3" fmla="*/ 460373 h 460373"/>
                <a:gd name="connsiteX4" fmla="*/ 0 w 1534578"/>
                <a:gd name="connsiteY4" fmla="*/ 0 h 460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460373">
                  <a:moveTo>
                    <a:pt x="0" y="0"/>
                  </a:moveTo>
                  <a:lnTo>
                    <a:pt x="1534578" y="0"/>
                  </a:lnTo>
                  <a:lnTo>
                    <a:pt x="1534578" y="460373"/>
                  </a:lnTo>
                  <a:lnTo>
                    <a:pt x="0" y="460373"/>
                  </a:lnTo>
                  <a:lnTo>
                    <a:pt x="0" y="0"/>
                  </a:lnTo>
                  <a:close/>
                </a:path>
              </a:pathLst>
            </a:custGeom>
            <a:solidFill>
              <a:srgbClr val="FF2F92"/>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266" tIns="121266" rIns="121266" bIns="121266"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Keep</a:t>
              </a:r>
            </a:p>
          </p:txBody>
        </p:sp>
        <p:sp>
          <p:nvSpPr>
            <p:cNvPr id="19" name="Freeform 18">
              <a:extLst>
                <a:ext uri="{FF2B5EF4-FFF2-40B4-BE49-F238E27FC236}">
                  <a16:creationId xmlns:a16="http://schemas.microsoft.com/office/drawing/2014/main" id="{62CA517A-F1EC-9149-AF54-B55CF91F1928}"/>
                </a:ext>
              </a:extLst>
            </p:cNvPr>
            <p:cNvSpPr/>
            <p:nvPr/>
          </p:nvSpPr>
          <p:spPr>
            <a:xfrm>
              <a:off x="7008110" y="2987223"/>
              <a:ext cx="1534578" cy="2248948"/>
            </a:xfrm>
            <a:custGeom>
              <a:avLst/>
              <a:gdLst>
                <a:gd name="connsiteX0" fmla="*/ 0 w 1534578"/>
                <a:gd name="connsiteY0" fmla="*/ 0 h 2248948"/>
                <a:gd name="connsiteX1" fmla="*/ 1534578 w 1534578"/>
                <a:gd name="connsiteY1" fmla="*/ 0 h 2248948"/>
                <a:gd name="connsiteX2" fmla="*/ 1534578 w 1534578"/>
                <a:gd name="connsiteY2" fmla="*/ 2248948 h 2248948"/>
                <a:gd name="connsiteX3" fmla="*/ 0 w 1534578"/>
                <a:gd name="connsiteY3" fmla="*/ 2248948 h 2248948"/>
                <a:gd name="connsiteX4" fmla="*/ 0 w 1534578"/>
                <a:gd name="connsiteY4" fmla="*/ 0 h 224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2248948">
                  <a:moveTo>
                    <a:pt x="0" y="0"/>
                  </a:moveTo>
                  <a:lnTo>
                    <a:pt x="1534578" y="0"/>
                  </a:lnTo>
                  <a:lnTo>
                    <a:pt x="1534578" y="2248948"/>
                  </a:lnTo>
                  <a:lnTo>
                    <a:pt x="0" y="2248948"/>
                  </a:lnTo>
                  <a:lnTo>
                    <a:pt x="0" y="0"/>
                  </a:lnTo>
                  <a:close/>
                </a:path>
              </a:pathLst>
            </a:custGeom>
            <a:gradFill flip="none" rotWithShape="0">
              <a:gsLst>
                <a:gs pos="0">
                  <a:srgbClr val="FF2F92">
                    <a:tint val="66000"/>
                    <a:satMod val="160000"/>
                  </a:srgbClr>
                </a:gs>
                <a:gs pos="50000">
                  <a:srgbClr val="FF2F92">
                    <a:tint val="44500"/>
                    <a:satMod val="160000"/>
                  </a:srgbClr>
                </a:gs>
                <a:gs pos="100000">
                  <a:srgbClr val="FF2F92">
                    <a:tint val="23500"/>
                    <a:satMod val="160000"/>
                  </a:srgbClr>
                </a:gs>
              </a:gsLst>
              <a:lin ang="5400000" scaled="1"/>
              <a:tileRect/>
            </a:gra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1582" tIns="151582" rIns="151582" bIns="151582" numCol="1" spcCol="1270" anchor="t" anchorCtr="0">
              <a:noAutofit/>
            </a:bodyPr>
            <a:lstStyle/>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a:t>c</a:t>
              </a:r>
              <a:r>
                <a:rPr lang="en-US" sz="1800" kern="1200"/>
                <a:t>ontent current.</a:t>
              </a:r>
            </a:p>
          </p:txBody>
        </p:sp>
        <p:pic>
          <p:nvPicPr>
            <p:cNvPr id="31" name="Graphic 30" descr="Daily calendar with solid fill">
              <a:extLst>
                <a:ext uri="{FF2B5EF4-FFF2-40B4-BE49-F238E27FC236}">
                  <a16:creationId xmlns:a16="http://schemas.microsoft.com/office/drawing/2014/main" id="{CF19FDD1-9E8A-8F46-AF5D-24E9BCC1BB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75859" y="3216628"/>
              <a:ext cx="813816" cy="813816"/>
            </a:xfrm>
            <a:prstGeom prst="rect">
              <a:avLst/>
            </a:prstGeom>
          </p:spPr>
        </p:pic>
      </p:grpSp>
      <p:grpSp>
        <p:nvGrpSpPr>
          <p:cNvPr id="36" name="Group 35" descr="Textbox: Offer easier access to content.">
            <a:extLst>
              <a:ext uri="{FF2B5EF4-FFF2-40B4-BE49-F238E27FC236}">
                <a16:creationId xmlns:a16="http://schemas.microsoft.com/office/drawing/2014/main" id="{A8836FFA-8635-394C-900B-986FE5A0E12D}"/>
              </a:ext>
            </a:extLst>
          </p:cNvPr>
          <p:cNvGrpSpPr/>
          <p:nvPr/>
        </p:nvGrpSpPr>
        <p:grpSpPr>
          <a:xfrm>
            <a:off x="8602011" y="2361164"/>
            <a:ext cx="1534578" cy="2721048"/>
            <a:chOff x="8650478" y="2515123"/>
            <a:chExt cx="1534578" cy="2721048"/>
          </a:xfrm>
        </p:grpSpPr>
        <p:sp>
          <p:nvSpPr>
            <p:cNvPr id="20" name="Freeform 19">
              <a:extLst>
                <a:ext uri="{FF2B5EF4-FFF2-40B4-BE49-F238E27FC236}">
                  <a16:creationId xmlns:a16="http://schemas.microsoft.com/office/drawing/2014/main" id="{C4D1139E-4D31-044D-8F60-466AB864D80D}"/>
                </a:ext>
              </a:extLst>
            </p:cNvPr>
            <p:cNvSpPr/>
            <p:nvPr/>
          </p:nvSpPr>
          <p:spPr>
            <a:xfrm>
              <a:off x="8650478" y="2515123"/>
              <a:ext cx="1534578" cy="460373"/>
            </a:xfrm>
            <a:custGeom>
              <a:avLst/>
              <a:gdLst>
                <a:gd name="connsiteX0" fmla="*/ 0 w 1534578"/>
                <a:gd name="connsiteY0" fmla="*/ 0 h 460373"/>
                <a:gd name="connsiteX1" fmla="*/ 1534578 w 1534578"/>
                <a:gd name="connsiteY1" fmla="*/ 0 h 460373"/>
                <a:gd name="connsiteX2" fmla="*/ 1534578 w 1534578"/>
                <a:gd name="connsiteY2" fmla="*/ 460373 h 460373"/>
                <a:gd name="connsiteX3" fmla="*/ 0 w 1534578"/>
                <a:gd name="connsiteY3" fmla="*/ 460373 h 460373"/>
                <a:gd name="connsiteX4" fmla="*/ 0 w 1534578"/>
                <a:gd name="connsiteY4" fmla="*/ 0 h 460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460373">
                  <a:moveTo>
                    <a:pt x="0" y="0"/>
                  </a:moveTo>
                  <a:lnTo>
                    <a:pt x="1534578" y="0"/>
                  </a:lnTo>
                  <a:lnTo>
                    <a:pt x="1534578" y="460373"/>
                  </a:lnTo>
                  <a:lnTo>
                    <a:pt x="0" y="460373"/>
                  </a:lnTo>
                  <a:lnTo>
                    <a:pt x="0" y="0"/>
                  </a:lnTo>
                  <a:close/>
                </a:path>
              </a:pathLst>
            </a:custGeom>
            <a:solidFill>
              <a:srgbClr val="4E8F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266" tIns="121266" rIns="121266" bIns="121266"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Offer</a:t>
              </a:r>
            </a:p>
          </p:txBody>
        </p:sp>
        <p:sp>
          <p:nvSpPr>
            <p:cNvPr id="21" name="Freeform 20">
              <a:extLst>
                <a:ext uri="{FF2B5EF4-FFF2-40B4-BE49-F238E27FC236}">
                  <a16:creationId xmlns:a16="http://schemas.microsoft.com/office/drawing/2014/main" id="{85A63DF2-AC81-5C40-B034-6809C73074AD}"/>
                </a:ext>
              </a:extLst>
            </p:cNvPr>
            <p:cNvSpPr/>
            <p:nvPr/>
          </p:nvSpPr>
          <p:spPr>
            <a:xfrm>
              <a:off x="8650478" y="2987223"/>
              <a:ext cx="1534578" cy="2248948"/>
            </a:xfrm>
            <a:custGeom>
              <a:avLst/>
              <a:gdLst>
                <a:gd name="connsiteX0" fmla="*/ 0 w 1534578"/>
                <a:gd name="connsiteY0" fmla="*/ 0 h 2248948"/>
                <a:gd name="connsiteX1" fmla="*/ 1534578 w 1534578"/>
                <a:gd name="connsiteY1" fmla="*/ 0 h 2248948"/>
                <a:gd name="connsiteX2" fmla="*/ 1534578 w 1534578"/>
                <a:gd name="connsiteY2" fmla="*/ 2248948 h 2248948"/>
                <a:gd name="connsiteX3" fmla="*/ 0 w 1534578"/>
                <a:gd name="connsiteY3" fmla="*/ 2248948 h 2248948"/>
                <a:gd name="connsiteX4" fmla="*/ 0 w 1534578"/>
                <a:gd name="connsiteY4" fmla="*/ 0 h 224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2248948">
                  <a:moveTo>
                    <a:pt x="0" y="0"/>
                  </a:moveTo>
                  <a:lnTo>
                    <a:pt x="1534578" y="0"/>
                  </a:lnTo>
                  <a:lnTo>
                    <a:pt x="1534578" y="2248948"/>
                  </a:lnTo>
                  <a:lnTo>
                    <a:pt x="0" y="2248948"/>
                  </a:lnTo>
                  <a:lnTo>
                    <a:pt x="0" y="0"/>
                  </a:lnTo>
                  <a:close/>
                </a:path>
              </a:pathLst>
            </a:custGeom>
            <a:gradFill flip="none" rotWithShape="0">
              <a:gsLst>
                <a:gs pos="0">
                  <a:srgbClr val="4E8F00">
                    <a:tint val="66000"/>
                    <a:satMod val="160000"/>
                  </a:srgbClr>
                </a:gs>
                <a:gs pos="50000">
                  <a:srgbClr val="4E8F00">
                    <a:tint val="44500"/>
                    <a:satMod val="160000"/>
                  </a:srgbClr>
                </a:gs>
                <a:gs pos="100000">
                  <a:srgbClr val="4E8F00">
                    <a:tint val="23500"/>
                    <a:satMod val="160000"/>
                  </a:srgbClr>
                </a:gs>
              </a:gsLst>
              <a:lin ang="5400000" scaled="1"/>
              <a:tileRect/>
            </a:gra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1582" tIns="151582" rIns="151582" bIns="151582" numCol="1" spcCol="1270" anchor="t" anchorCtr="0">
              <a:noAutofit/>
            </a:bodyPr>
            <a:lstStyle/>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a:t>e</a:t>
              </a:r>
              <a:r>
                <a:rPr lang="en-US" sz="1800" kern="1200"/>
                <a:t>asier access to content.</a:t>
              </a:r>
            </a:p>
          </p:txBody>
        </p:sp>
        <p:pic>
          <p:nvPicPr>
            <p:cNvPr id="32" name="Graphic 31" descr="Blog with solid fill">
              <a:extLst>
                <a:ext uri="{FF2B5EF4-FFF2-40B4-BE49-F238E27FC236}">
                  <a16:creationId xmlns:a16="http://schemas.microsoft.com/office/drawing/2014/main" id="{127F8EDD-09B3-E545-9DA0-19433B5017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18227" y="3214095"/>
              <a:ext cx="813816" cy="813816"/>
            </a:xfrm>
            <a:prstGeom prst="rect">
              <a:avLst/>
            </a:prstGeom>
          </p:spPr>
        </p:pic>
      </p:grpSp>
      <p:grpSp>
        <p:nvGrpSpPr>
          <p:cNvPr id="37" name="Group 36" descr="Textbox: Heighten student engagement.">
            <a:extLst>
              <a:ext uri="{FF2B5EF4-FFF2-40B4-BE49-F238E27FC236}">
                <a16:creationId xmlns:a16="http://schemas.microsoft.com/office/drawing/2014/main" id="{F795F9A5-25E4-9B4B-846A-FEB77AE1DC79}"/>
              </a:ext>
            </a:extLst>
          </p:cNvPr>
          <p:cNvGrpSpPr/>
          <p:nvPr/>
        </p:nvGrpSpPr>
        <p:grpSpPr>
          <a:xfrm>
            <a:off x="10244379" y="2372890"/>
            <a:ext cx="1534578" cy="2709322"/>
            <a:chOff x="10292846" y="2526849"/>
            <a:chExt cx="1534578" cy="2709322"/>
          </a:xfrm>
        </p:grpSpPr>
        <p:sp>
          <p:nvSpPr>
            <p:cNvPr id="22" name="Freeform 21">
              <a:extLst>
                <a:ext uri="{FF2B5EF4-FFF2-40B4-BE49-F238E27FC236}">
                  <a16:creationId xmlns:a16="http://schemas.microsoft.com/office/drawing/2014/main" id="{4B49E17A-D4D5-FA44-9DCC-CFEE850F73A6}"/>
                </a:ext>
              </a:extLst>
            </p:cNvPr>
            <p:cNvSpPr/>
            <p:nvPr/>
          </p:nvSpPr>
          <p:spPr>
            <a:xfrm>
              <a:off x="10292846" y="2526849"/>
              <a:ext cx="1534578" cy="460373"/>
            </a:xfrm>
            <a:custGeom>
              <a:avLst/>
              <a:gdLst>
                <a:gd name="connsiteX0" fmla="*/ 0 w 1534578"/>
                <a:gd name="connsiteY0" fmla="*/ 0 h 460373"/>
                <a:gd name="connsiteX1" fmla="*/ 1534578 w 1534578"/>
                <a:gd name="connsiteY1" fmla="*/ 0 h 460373"/>
                <a:gd name="connsiteX2" fmla="*/ 1534578 w 1534578"/>
                <a:gd name="connsiteY2" fmla="*/ 460373 h 460373"/>
                <a:gd name="connsiteX3" fmla="*/ 0 w 1534578"/>
                <a:gd name="connsiteY3" fmla="*/ 460373 h 460373"/>
                <a:gd name="connsiteX4" fmla="*/ 0 w 1534578"/>
                <a:gd name="connsiteY4" fmla="*/ 0 h 460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460373">
                  <a:moveTo>
                    <a:pt x="0" y="0"/>
                  </a:moveTo>
                  <a:lnTo>
                    <a:pt x="1534578" y="0"/>
                  </a:lnTo>
                  <a:lnTo>
                    <a:pt x="1534578" y="460373"/>
                  </a:lnTo>
                  <a:lnTo>
                    <a:pt x="0" y="460373"/>
                  </a:lnTo>
                  <a:lnTo>
                    <a:pt x="0" y="0"/>
                  </a:lnTo>
                  <a:close/>
                </a:path>
              </a:pathLst>
            </a:custGeom>
            <a:solidFill>
              <a:srgbClr val="0296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266" tIns="121266" rIns="121266" bIns="121266"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Heighten</a:t>
              </a:r>
            </a:p>
          </p:txBody>
        </p:sp>
        <p:sp>
          <p:nvSpPr>
            <p:cNvPr id="23" name="Freeform 22">
              <a:extLst>
                <a:ext uri="{FF2B5EF4-FFF2-40B4-BE49-F238E27FC236}">
                  <a16:creationId xmlns:a16="http://schemas.microsoft.com/office/drawing/2014/main" id="{07E60D20-E943-9546-BEC3-C53FC0223483}"/>
                </a:ext>
              </a:extLst>
            </p:cNvPr>
            <p:cNvSpPr/>
            <p:nvPr/>
          </p:nvSpPr>
          <p:spPr>
            <a:xfrm>
              <a:off x="10292846" y="2987223"/>
              <a:ext cx="1534578" cy="2248948"/>
            </a:xfrm>
            <a:custGeom>
              <a:avLst/>
              <a:gdLst>
                <a:gd name="connsiteX0" fmla="*/ 0 w 1534578"/>
                <a:gd name="connsiteY0" fmla="*/ 0 h 2248948"/>
                <a:gd name="connsiteX1" fmla="*/ 1534578 w 1534578"/>
                <a:gd name="connsiteY1" fmla="*/ 0 h 2248948"/>
                <a:gd name="connsiteX2" fmla="*/ 1534578 w 1534578"/>
                <a:gd name="connsiteY2" fmla="*/ 2248948 h 2248948"/>
                <a:gd name="connsiteX3" fmla="*/ 0 w 1534578"/>
                <a:gd name="connsiteY3" fmla="*/ 2248948 h 2248948"/>
                <a:gd name="connsiteX4" fmla="*/ 0 w 1534578"/>
                <a:gd name="connsiteY4" fmla="*/ 0 h 2248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578" h="2248948">
                  <a:moveTo>
                    <a:pt x="0" y="0"/>
                  </a:moveTo>
                  <a:lnTo>
                    <a:pt x="1534578" y="0"/>
                  </a:lnTo>
                  <a:lnTo>
                    <a:pt x="1534578" y="2248948"/>
                  </a:lnTo>
                  <a:lnTo>
                    <a:pt x="0" y="2248948"/>
                  </a:lnTo>
                  <a:lnTo>
                    <a:pt x="0" y="0"/>
                  </a:lnTo>
                  <a:close/>
                </a:path>
              </a:pathLst>
            </a:custGeom>
            <a:gradFill flip="none" rotWithShape="0">
              <a:gsLst>
                <a:gs pos="0">
                  <a:srgbClr val="0296FF">
                    <a:tint val="66000"/>
                    <a:satMod val="160000"/>
                  </a:srgbClr>
                </a:gs>
                <a:gs pos="50000">
                  <a:srgbClr val="0296FF">
                    <a:tint val="44500"/>
                    <a:satMod val="160000"/>
                  </a:srgbClr>
                </a:gs>
                <a:gs pos="100000">
                  <a:srgbClr val="0296FF">
                    <a:tint val="23500"/>
                    <a:satMod val="160000"/>
                  </a:srgbClr>
                </a:gs>
              </a:gsLst>
              <a:lin ang="5400000" scaled="1"/>
              <a:tileRect/>
            </a:gra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1582" tIns="151582" rIns="151582" bIns="151582" numCol="1" spcCol="1270" anchor="t" anchorCtr="0">
              <a:noAutofit/>
            </a:bodyPr>
            <a:lstStyle/>
            <a:p>
              <a:pPr marL="0" lvl="0" indent="0" algn="l" defTabSz="755650">
                <a:lnSpc>
                  <a:spcPct val="90000"/>
                </a:lnSpc>
                <a:spcBef>
                  <a:spcPct val="0"/>
                </a:spcBef>
                <a:spcAft>
                  <a:spcPct val="35000"/>
                </a:spcAft>
                <a:buNone/>
              </a:pPr>
              <a:endParaRPr lang="en-US" sz="1700" kern="1200"/>
            </a:p>
            <a:p>
              <a:pPr marL="0" lvl="0" indent="0" algn="l" defTabSz="755650">
                <a:lnSpc>
                  <a:spcPct val="90000"/>
                </a:lnSpc>
                <a:spcBef>
                  <a:spcPct val="0"/>
                </a:spcBef>
                <a:spcAft>
                  <a:spcPct val="35000"/>
                </a:spcAft>
                <a:buNone/>
              </a:pPr>
              <a:endParaRPr lang="en-US" sz="1700" kern="1200"/>
            </a:p>
            <a:p>
              <a:pPr marL="0" lvl="0" indent="0" algn="l" defTabSz="755650">
                <a:lnSpc>
                  <a:spcPct val="90000"/>
                </a:lnSpc>
                <a:spcBef>
                  <a:spcPct val="0"/>
                </a:spcBef>
                <a:spcAft>
                  <a:spcPct val="35000"/>
                </a:spcAft>
                <a:buNone/>
              </a:pPr>
              <a:endParaRPr lang="en-US" sz="1700" kern="1200"/>
            </a:p>
            <a:p>
              <a:pPr marL="0" lvl="0" indent="0" algn="ctr" defTabSz="755650">
                <a:lnSpc>
                  <a:spcPct val="90000"/>
                </a:lnSpc>
                <a:spcBef>
                  <a:spcPct val="0"/>
                </a:spcBef>
                <a:spcAft>
                  <a:spcPct val="35000"/>
                </a:spcAft>
                <a:buNone/>
              </a:pPr>
              <a:r>
                <a:rPr lang="en-US" sz="1700"/>
                <a:t>s</a:t>
              </a:r>
              <a:r>
                <a:rPr lang="en-US" sz="1700" kern="1200"/>
                <a:t>tudent engagement.</a:t>
              </a:r>
            </a:p>
          </p:txBody>
        </p:sp>
        <p:pic>
          <p:nvPicPr>
            <p:cNvPr id="33" name="Graphic 32" descr="Connections with solid fill">
              <a:extLst>
                <a:ext uri="{FF2B5EF4-FFF2-40B4-BE49-F238E27FC236}">
                  <a16:creationId xmlns:a16="http://schemas.microsoft.com/office/drawing/2014/main" id="{2897F8C4-33EB-6942-A073-740771E902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53227" y="3214095"/>
              <a:ext cx="813816" cy="81381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p:tgtEl>
                                          <p:spTgt spid="24"/>
                                        </p:tgtEl>
                                        <p:attrNameLst>
                                          <p:attrName>ppt_y</p:attrName>
                                        </p:attrNameLst>
                                      </p:cBhvr>
                                      <p:tavLst>
                                        <p:tav tm="0">
                                          <p:val>
                                            <p:strVal val="#ppt_y+#ppt_h*1.125000"/>
                                          </p:val>
                                        </p:tav>
                                        <p:tav tm="100000">
                                          <p:val>
                                            <p:strVal val="#ppt_y"/>
                                          </p:val>
                                        </p:tav>
                                      </p:tavLst>
                                    </p:anim>
                                    <p:animEffect transition="in" filter="wipe(up)">
                                      <p:cBhvr>
                                        <p:cTn id="8" dur="2000"/>
                                        <p:tgtEl>
                                          <p:spTgt spid="24"/>
                                        </p:tgtEl>
                                      </p:cBhvr>
                                    </p:animEffect>
                                  </p:childTnLst>
                                </p:cTn>
                              </p:par>
                            </p:childTnLst>
                          </p:cTn>
                        </p:par>
                        <p:par>
                          <p:cTn id="9" fill="hold">
                            <p:stCondLst>
                              <p:cond delay="2000"/>
                            </p:stCondLst>
                            <p:childTnLst>
                              <p:par>
                                <p:cTn id="10" presetID="1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000"/>
                                        <p:tgtEl>
                                          <p:spTgt spid="25"/>
                                        </p:tgtEl>
                                        <p:attrNameLst>
                                          <p:attrName>ppt_y</p:attrName>
                                        </p:attrNameLst>
                                      </p:cBhvr>
                                      <p:tavLst>
                                        <p:tav tm="0">
                                          <p:val>
                                            <p:strVal val="#ppt_y+#ppt_h*1.125000"/>
                                          </p:val>
                                        </p:tav>
                                        <p:tav tm="100000">
                                          <p:val>
                                            <p:strVal val="#ppt_y"/>
                                          </p:val>
                                        </p:tav>
                                      </p:tavLst>
                                    </p:anim>
                                    <p:animEffect transition="in" filter="wipe(up)">
                                      <p:cBhvr>
                                        <p:cTn id="13" dur="2000"/>
                                        <p:tgtEl>
                                          <p:spTgt spid="25"/>
                                        </p:tgtEl>
                                      </p:cBhvr>
                                    </p:animEffect>
                                  </p:childTnLst>
                                </p:cTn>
                              </p:par>
                            </p:childTnLst>
                          </p:cTn>
                        </p:par>
                        <p:par>
                          <p:cTn id="14" fill="hold">
                            <p:stCondLst>
                              <p:cond delay="4000"/>
                            </p:stCondLst>
                            <p:childTnLst>
                              <p:par>
                                <p:cTn id="15" presetID="1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000"/>
                                        <p:tgtEl>
                                          <p:spTgt spid="26"/>
                                        </p:tgtEl>
                                        <p:attrNameLst>
                                          <p:attrName>ppt_y</p:attrName>
                                        </p:attrNameLst>
                                      </p:cBhvr>
                                      <p:tavLst>
                                        <p:tav tm="0">
                                          <p:val>
                                            <p:strVal val="#ppt_y+#ppt_h*1.125000"/>
                                          </p:val>
                                        </p:tav>
                                        <p:tav tm="100000">
                                          <p:val>
                                            <p:strVal val="#ppt_y"/>
                                          </p:val>
                                        </p:tav>
                                      </p:tavLst>
                                    </p:anim>
                                    <p:animEffect transition="in" filter="wipe(up)">
                                      <p:cBhvr>
                                        <p:cTn id="18" dur="2000"/>
                                        <p:tgtEl>
                                          <p:spTgt spid="26"/>
                                        </p:tgtEl>
                                      </p:cBhvr>
                                    </p:animEffect>
                                  </p:childTnLst>
                                </p:cTn>
                              </p:par>
                            </p:childTnLst>
                          </p:cTn>
                        </p:par>
                        <p:par>
                          <p:cTn id="19" fill="hold">
                            <p:stCondLst>
                              <p:cond delay="6000"/>
                            </p:stCondLst>
                            <p:childTnLst>
                              <p:par>
                                <p:cTn id="20" presetID="12" presetClass="entr" presetSubtype="4"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2000"/>
                                        <p:tgtEl>
                                          <p:spTgt spid="34"/>
                                        </p:tgtEl>
                                        <p:attrNameLst>
                                          <p:attrName>ppt_y</p:attrName>
                                        </p:attrNameLst>
                                      </p:cBhvr>
                                      <p:tavLst>
                                        <p:tav tm="0">
                                          <p:val>
                                            <p:strVal val="#ppt_y+#ppt_h*1.125000"/>
                                          </p:val>
                                        </p:tav>
                                        <p:tav tm="100000">
                                          <p:val>
                                            <p:strVal val="#ppt_y"/>
                                          </p:val>
                                        </p:tav>
                                      </p:tavLst>
                                    </p:anim>
                                    <p:animEffect transition="in" filter="wipe(up)">
                                      <p:cBhvr>
                                        <p:cTn id="23" dur="2000"/>
                                        <p:tgtEl>
                                          <p:spTgt spid="34"/>
                                        </p:tgtEl>
                                      </p:cBhvr>
                                    </p:animEffect>
                                  </p:childTnLst>
                                </p:cTn>
                              </p:par>
                            </p:childTnLst>
                          </p:cTn>
                        </p:par>
                        <p:par>
                          <p:cTn id="24" fill="hold">
                            <p:stCondLst>
                              <p:cond delay="8000"/>
                            </p:stCondLst>
                            <p:childTnLst>
                              <p:par>
                                <p:cTn id="25" presetID="12" presetClass="entr" presetSubtype="4"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2000"/>
                                        <p:tgtEl>
                                          <p:spTgt spid="35"/>
                                        </p:tgtEl>
                                        <p:attrNameLst>
                                          <p:attrName>ppt_y</p:attrName>
                                        </p:attrNameLst>
                                      </p:cBhvr>
                                      <p:tavLst>
                                        <p:tav tm="0">
                                          <p:val>
                                            <p:strVal val="#ppt_y+#ppt_h*1.125000"/>
                                          </p:val>
                                        </p:tav>
                                        <p:tav tm="100000">
                                          <p:val>
                                            <p:strVal val="#ppt_y"/>
                                          </p:val>
                                        </p:tav>
                                      </p:tavLst>
                                    </p:anim>
                                    <p:animEffect transition="in" filter="wipe(up)">
                                      <p:cBhvr>
                                        <p:cTn id="28" dur="2000"/>
                                        <p:tgtEl>
                                          <p:spTgt spid="35"/>
                                        </p:tgtEl>
                                      </p:cBhvr>
                                    </p:animEffect>
                                  </p:childTnLst>
                                </p:cTn>
                              </p:par>
                            </p:childTnLst>
                          </p:cTn>
                        </p:par>
                        <p:par>
                          <p:cTn id="29" fill="hold">
                            <p:stCondLst>
                              <p:cond delay="10000"/>
                            </p:stCondLst>
                            <p:childTnLst>
                              <p:par>
                                <p:cTn id="30" presetID="12" presetClass="entr" presetSubtype="4"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2000"/>
                                        <p:tgtEl>
                                          <p:spTgt spid="36"/>
                                        </p:tgtEl>
                                        <p:attrNameLst>
                                          <p:attrName>ppt_y</p:attrName>
                                        </p:attrNameLst>
                                      </p:cBhvr>
                                      <p:tavLst>
                                        <p:tav tm="0">
                                          <p:val>
                                            <p:strVal val="#ppt_y+#ppt_h*1.125000"/>
                                          </p:val>
                                        </p:tav>
                                        <p:tav tm="100000">
                                          <p:val>
                                            <p:strVal val="#ppt_y"/>
                                          </p:val>
                                        </p:tav>
                                      </p:tavLst>
                                    </p:anim>
                                    <p:animEffect transition="in" filter="wipe(up)">
                                      <p:cBhvr>
                                        <p:cTn id="33" dur="2000"/>
                                        <p:tgtEl>
                                          <p:spTgt spid="36"/>
                                        </p:tgtEl>
                                      </p:cBhvr>
                                    </p:animEffect>
                                  </p:childTnLst>
                                </p:cTn>
                              </p:par>
                            </p:childTnLst>
                          </p:cTn>
                        </p:par>
                        <p:par>
                          <p:cTn id="34" fill="hold">
                            <p:stCondLst>
                              <p:cond delay="12000"/>
                            </p:stCondLst>
                            <p:childTnLst>
                              <p:par>
                                <p:cTn id="35" presetID="12" presetClass="entr" presetSubtype="4"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2000"/>
                                        <p:tgtEl>
                                          <p:spTgt spid="37"/>
                                        </p:tgtEl>
                                        <p:attrNameLst>
                                          <p:attrName>ppt_y</p:attrName>
                                        </p:attrNameLst>
                                      </p:cBhvr>
                                      <p:tavLst>
                                        <p:tav tm="0">
                                          <p:val>
                                            <p:strVal val="#ppt_y+#ppt_h*1.125000"/>
                                          </p:val>
                                        </p:tav>
                                        <p:tav tm="100000">
                                          <p:val>
                                            <p:strVal val="#ppt_y"/>
                                          </p:val>
                                        </p:tav>
                                      </p:tavLst>
                                    </p:anim>
                                    <p:animEffect transition="in" filter="wipe(up)">
                                      <p:cBhvr>
                                        <p:cTn id="38"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E255-25C6-FE96-4354-DD12B4B9B830}"/>
              </a:ext>
            </a:extLst>
          </p:cNvPr>
          <p:cNvSpPr>
            <a:spLocks noGrp="1"/>
          </p:cNvSpPr>
          <p:nvPr>
            <p:ph type="title"/>
          </p:nvPr>
        </p:nvSpPr>
        <p:spPr>
          <a:xfrm>
            <a:off x="738414" y="2268"/>
            <a:ext cx="10515600" cy="1325563"/>
          </a:xfrm>
        </p:spPr>
        <p:txBody>
          <a:bodyPr/>
          <a:lstStyle/>
          <a:p>
            <a:pPr algn="ctr"/>
            <a:r>
              <a:rPr lang="en-US">
                <a:solidFill>
                  <a:schemeClr val="bg1"/>
                </a:solidFill>
              </a:rPr>
              <a:t>One OER journey</a:t>
            </a:r>
            <a:endParaRPr lang="en-US"/>
          </a:p>
        </p:txBody>
      </p:sp>
      <p:sp>
        <p:nvSpPr>
          <p:cNvPr id="3" name="Content Placeholder 2">
            <a:extLst>
              <a:ext uri="{FF2B5EF4-FFF2-40B4-BE49-F238E27FC236}">
                <a16:creationId xmlns:a16="http://schemas.microsoft.com/office/drawing/2014/main" id="{69C622AB-1484-89B1-6A89-3017B55403BA}"/>
              </a:ext>
            </a:extLst>
          </p:cNvPr>
          <p:cNvSpPr>
            <a:spLocks noGrp="1"/>
          </p:cNvSpPr>
          <p:nvPr>
            <p:ph idx="1"/>
          </p:nvPr>
        </p:nvSpPr>
        <p:spPr>
          <a:xfrm>
            <a:off x="3922486" y="1108983"/>
            <a:ext cx="8075385" cy="5467122"/>
          </a:xfrm>
        </p:spPr>
        <p:txBody>
          <a:bodyPr vert="horz" lIns="91440" tIns="45720" rIns="91440" bIns="45720" rtlCol="0" anchor="t">
            <a:normAutofit fontScale="92500" lnSpcReduction="20000"/>
          </a:bodyPr>
          <a:lstStyle/>
          <a:p>
            <a:r>
              <a:rPr lang="en-US">
                <a:solidFill>
                  <a:schemeClr val="bg1"/>
                </a:solidFill>
                <a:latin typeface="Arial"/>
                <a:ea typeface="Calibri"/>
                <a:cs typeface="Calibri"/>
              </a:rPr>
              <a:t>Why?</a:t>
            </a:r>
            <a:endParaRPr lang="en-US">
              <a:solidFill>
                <a:schemeClr val="bg1"/>
              </a:solidFill>
              <a:latin typeface="Arial"/>
              <a:ea typeface="+mn-lt"/>
              <a:cs typeface="+mn-lt"/>
            </a:endParaRPr>
          </a:p>
          <a:p>
            <a:pPr lvl="1"/>
            <a:r>
              <a:rPr lang="en-US" sz="2800">
                <a:solidFill>
                  <a:schemeClr val="bg1"/>
                </a:solidFill>
                <a:latin typeface="Arial"/>
                <a:ea typeface="Calibri"/>
                <a:cs typeface="Calibri"/>
              </a:rPr>
              <a:t>No textbook is perfect, so the opportunity to pull from multiple sources and add a bit of my own content was appealing.</a:t>
            </a:r>
            <a:endParaRPr lang="en-US" sz="2800">
              <a:solidFill>
                <a:schemeClr val="bg1"/>
              </a:solidFill>
              <a:latin typeface="Arial"/>
              <a:ea typeface="+mn-lt"/>
              <a:cs typeface="+mn-lt"/>
            </a:endParaRPr>
          </a:p>
          <a:p>
            <a:pPr lvl="1"/>
            <a:r>
              <a:rPr lang="en-US" sz="2800">
                <a:solidFill>
                  <a:schemeClr val="bg1"/>
                </a:solidFill>
                <a:latin typeface="Arial"/>
                <a:ea typeface="Calibri"/>
                <a:cs typeface="Calibri"/>
              </a:rPr>
              <a:t>Math textbooks are expensive!</a:t>
            </a:r>
            <a:endParaRPr lang="en-US" sz="2800">
              <a:solidFill>
                <a:schemeClr val="bg1"/>
              </a:solidFill>
              <a:latin typeface="Arial"/>
              <a:ea typeface="+mn-lt"/>
              <a:cs typeface="+mn-lt"/>
            </a:endParaRPr>
          </a:p>
          <a:p>
            <a:pPr lvl="1"/>
            <a:r>
              <a:rPr lang="en-US" sz="2800">
                <a:solidFill>
                  <a:schemeClr val="bg1"/>
                </a:solidFill>
                <a:latin typeface="Arial"/>
                <a:ea typeface="Calibri"/>
                <a:cs typeface="Calibri"/>
              </a:rPr>
              <a:t>Math homework systems are expensive and often clunky!</a:t>
            </a:r>
            <a:endParaRPr lang="en-US" sz="2800">
              <a:solidFill>
                <a:schemeClr val="bg1"/>
              </a:solidFill>
              <a:latin typeface="Arial"/>
              <a:ea typeface="+mn-lt"/>
              <a:cs typeface="+mn-lt"/>
            </a:endParaRPr>
          </a:p>
          <a:p>
            <a:pPr>
              <a:lnSpc>
                <a:spcPct val="100000"/>
              </a:lnSpc>
              <a:spcBef>
                <a:spcPts val="20"/>
              </a:spcBef>
            </a:pPr>
            <a:r>
              <a:rPr lang="en-US">
                <a:solidFill>
                  <a:schemeClr val="bg1"/>
                </a:solidFill>
                <a:latin typeface="Arial"/>
                <a:ea typeface="Calibri" panose="020F0502020204030204"/>
                <a:cs typeface="Arial"/>
              </a:rPr>
              <a:t>precalcandtrig.net</a:t>
            </a:r>
            <a:endParaRPr lang="en-US">
              <a:solidFill>
                <a:schemeClr val="bg1"/>
              </a:solidFill>
              <a:latin typeface="Arial"/>
              <a:ea typeface="+mn-lt"/>
              <a:cs typeface="+mn-lt"/>
            </a:endParaRPr>
          </a:p>
          <a:p>
            <a:pPr lvl="1">
              <a:lnSpc>
                <a:spcPct val="100000"/>
              </a:lnSpc>
              <a:spcBef>
                <a:spcPct val="20000"/>
              </a:spcBef>
            </a:pPr>
            <a:r>
              <a:rPr lang="en-US">
                <a:solidFill>
                  <a:schemeClr val="bg1"/>
                </a:solidFill>
                <a:latin typeface="Arial"/>
                <a:ea typeface="+mn-lt"/>
                <a:cs typeface="+mn-lt"/>
              </a:rPr>
              <a:t>Free</a:t>
            </a:r>
          </a:p>
          <a:p>
            <a:pPr lvl="1">
              <a:lnSpc>
                <a:spcPct val="100000"/>
              </a:lnSpc>
              <a:spcBef>
                <a:spcPct val="20000"/>
              </a:spcBef>
            </a:pPr>
            <a:r>
              <a:rPr lang="en-US">
                <a:solidFill>
                  <a:schemeClr val="bg1"/>
                </a:solidFill>
                <a:latin typeface="Arial"/>
                <a:ea typeface="+mn-lt"/>
                <a:cs typeface="+mn-lt"/>
              </a:rPr>
              <a:t>Interactive</a:t>
            </a:r>
          </a:p>
          <a:p>
            <a:pPr lvl="1">
              <a:lnSpc>
                <a:spcPct val="100000"/>
              </a:lnSpc>
              <a:spcBef>
                <a:spcPct val="20000"/>
              </a:spcBef>
            </a:pPr>
            <a:r>
              <a:rPr lang="en-US">
                <a:solidFill>
                  <a:schemeClr val="bg1"/>
                </a:solidFill>
                <a:latin typeface="Arial"/>
                <a:ea typeface="+mn-lt"/>
                <a:cs typeface="+mn-lt"/>
              </a:rPr>
              <a:t>Built-in practice with instant feedback</a:t>
            </a:r>
          </a:p>
          <a:p>
            <a:pPr>
              <a:lnSpc>
                <a:spcPct val="100000"/>
              </a:lnSpc>
              <a:spcBef>
                <a:spcPct val="20000"/>
              </a:spcBef>
            </a:pPr>
            <a:r>
              <a:rPr lang="en-US">
                <a:solidFill>
                  <a:schemeClr val="bg1"/>
                </a:solidFill>
                <a:latin typeface="Arial"/>
                <a:ea typeface="Calibri"/>
                <a:cs typeface="Arial"/>
              </a:rPr>
              <a:t>Open-source online math homework: myopenmath.com</a:t>
            </a:r>
            <a:endParaRPr lang="en-US">
              <a:solidFill>
                <a:schemeClr val="bg1"/>
              </a:solidFill>
              <a:latin typeface="Arial"/>
              <a:ea typeface="+mn-lt"/>
              <a:cs typeface="+mn-lt"/>
            </a:endParaRPr>
          </a:p>
          <a:p>
            <a:pPr lvl="1">
              <a:lnSpc>
                <a:spcPct val="100000"/>
              </a:lnSpc>
              <a:spcBef>
                <a:spcPct val="20000"/>
              </a:spcBef>
            </a:pPr>
            <a:r>
              <a:rPr lang="en-US">
                <a:solidFill>
                  <a:schemeClr val="bg1"/>
                </a:solidFill>
                <a:latin typeface="Arial"/>
                <a:ea typeface="Calibri"/>
                <a:cs typeface="Arial"/>
              </a:rPr>
              <a:t>Completely free for instructors and students</a:t>
            </a:r>
            <a:endParaRPr lang="en-US">
              <a:solidFill>
                <a:schemeClr val="bg1"/>
              </a:solidFill>
              <a:latin typeface="Arial"/>
              <a:ea typeface="+mn-lt"/>
              <a:cs typeface="+mn-lt"/>
            </a:endParaRPr>
          </a:p>
          <a:p>
            <a:pPr lvl="1">
              <a:lnSpc>
                <a:spcPct val="100000"/>
              </a:lnSpc>
              <a:spcBef>
                <a:spcPct val="20000"/>
              </a:spcBef>
            </a:pPr>
            <a:r>
              <a:rPr lang="en-US">
                <a:solidFill>
                  <a:schemeClr val="bg1"/>
                </a:solidFill>
                <a:latin typeface="Arial"/>
                <a:ea typeface="Calibri"/>
                <a:cs typeface="Arial"/>
              </a:rPr>
              <a:t>Closes the feedback loop</a:t>
            </a:r>
            <a:endParaRPr lang="en-US">
              <a:solidFill>
                <a:schemeClr val="bg1"/>
              </a:solidFill>
              <a:latin typeface="Arial"/>
              <a:ea typeface="+mn-lt"/>
              <a:cs typeface="+mn-lt"/>
            </a:endParaRPr>
          </a:p>
          <a:p>
            <a:pPr lvl="1">
              <a:lnSpc>
                <a:spcPct val="100000"/>
              </a:lnSpc>
              <a:spcBef>
                <a:spcPct val="20000"/>
              </a:spcBef>
            </a:pPr>
            <a:r>
              <a:rPr lang="en-US">
                <a:solidFill>
                  <a:schemeClr val="bg1"/>
                </a:solidFill>
                <a:latin typeface="Arial"/>
                <a:ea typeface="Calibri"/>
                <a:cs typeface="Arial"/>
              </a:rPr>
              <a:t>Highly customizable</a:t>
            </a:r>
            <a:endParaRPr lang="en-US">
              <a:solidFill>
                <a:schemeClr val="bg1"/>
              </a:solidFill>
              <a:ea typeface="Calibri"/>
              <a:cs typeface="Calibri"/>
            </a:endParaRPr>
          </a:p>
        </p:txBody>
      </p:sp>
      <p:grpSp>
        <p:nvGrpSpPr>
          <p:cNvPr id="8" name="Group 7">
            <a:extLst>
              <a:ext uri="{FF2B5EF4-FFF2-40B4-BE49-F238E27FC236}">
                <a16:creationId xmlns:a16="http://schemas.microsoft.com/office/drawing/2014/main" id="{6D1F6533-2167-FF03-2E95-3221D7002238}"/>
              </a:ext>
            </a:extLst>
          </p:cNvPr>
          <p:cNvGrpSpPr/>
          <p:nvPr/>
        </p:nvGrpSpPr>
        <p:grpSpPr>
          <a:xfrm>
            <a:off x="368730" y="1786785"/>
            <a:ext cx="3192525" cy="2850242"/>
            <a:chOff x="423159" y="1305999"/>
            <a:chExt cx="3192525" cy="2850242"/>
          </a:xfrm>
        </p:grpSpPr>
        <p:sp>
          <p:nvSpPr>
            <p:cNvPr id="4" name="Rectangle 3">
              <a:extLst>
                <a:ext uri="{FF2B5EF4-FFF2-40B4-BE49-F238E27FC236}">
                  <a16:creationId xmlns:a16="http://schemas.microsoft.com/office/drawing/2014/main" id="{B47DBFED-56F7-407C-A565-F3C225C773AE}"/>
                </a:ext>
              </a:extLst>
            </p:cNvPr>
            <p:cNvSpPr/>
            <p:nvPr/>
          </p:nvSpPr>
          <p:spPr>
            <a:xfrm>
              <a:off x="423159" y="1305999"/>
              <a:ext cx="3192525" cy="2850242"/>
            </a:xfrm>
            <a:prstGeom prst="rect">
              <a:avLst/>
            </a:prstGeom>
            <a:noFill/>
            <a:ln>
              <a:solidFill>
                <a:srgbClr val="FE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2">
              <a:extLst>
                <a:ext uri="{FF2B5EF4-FFF2-40B4-BE49-F238E27FC236}">
                  <a16:creationId xmlns:a16="http://schemas.microsoft.com/office/drawing/2014/main" id="{603DD0FC-BF46-7898-C8B1-166CF0ED69E6}"/>
                </a:ext>
              </a:extLst>
            </p:cNvPr>
            <p:cNvSpPr txBox="1"/>
            <p:nvPr/>
          </p:nvSpPr>
          <p:spPr>
            <a:xfrm>
              <a:off x="794203" y="2962274"/>
              <a:ext cx="2198914" cy="49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solidFill>
                <a:cs typeface="Arial"/>
              </a:endParaRPr>
            </a:p>
          </p:txBody>
        </p:sp>
        <p:pic>
          <p:nvPicPr>
            <p:cNvPr id="6" name="Picture 5" descr="A picture containing colorful, bright, sunset, orange&#10;&#10;Description automatically generated">
              <a:extLst>
                <a:ext uri="{FF2B5EF4-FFF2-40B4-BE49-F238E27FC236}">
                  <a16:creationId xmlns:a16="http://schemas.microsoft.com/office/drawing/2014/main" id="{AAFF0E3C-7630-68D7-C785-3550EB7227AE}"/>
                </a:ext>
              </a:extLst>
            </p:cNvPr>
            <p:cNvPicPr>
              <a:picLocks noChangeAspect="1"/>
            </p:cNvPicPr>
            <p:nvPr/>
          </p:nvPicPr>
          <p:blipFill>
            <a:blip r:embed="rId3"/>
            <a:stretch>
              <a:fillRect/>
            </a:stretch>
          </p:blipFill>
          <p:spPr>
            <a:xfrm>
              <a:off x="566178" y="1486123"/>
              <a:ext cx="2770415" cy="2089667"/>
            </a:xfrm>
            <a:prstGeom prst="rect">
              <a:avLst/>
            </a:prstGeom>
          </p:spPr>
        </p:pic>
        <p:sp>
          <p:nvSpPr>
            <p:cNvPr id="7" name="TextBox 4">
              <a:extLst>
                <a:ext uri="{FF2B5EF4-FFF2-40B4-BE49-F238E27FC236}">
                  <a16:creationId xmlns:a16="http://schemas.microsoft.com/office/drawing/2014/main" id="{491A6452-D4D2-1A28-55F2-E323BBB0CEC8}"/>
                </a:ext>
              </a:extLst>
            </p:cNvPr>
            <p:cNvSpPr txBox="1"/>
            <p:nvPr/>
          </p:nvSpPr>
          <p:spPr>
            <a:xfrm>
              <a:off x="921203" y="3651703"/>
              <a:ext cx="219891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hlinkClick r:id="rId4">
                    <a:extLst>
                      <a:ext uri="{A12FA001-AC4F-418D-AE19-62706E023703}">
                        <ahyp:hlinkClr xmlns:ahyp="http://schemas.microsoft.com/office/drawing/2018/hyperlinkcolor" val="tx"/>
                      </a:ext>
                    </a:extLst>
                  </a:hlinkClick>
                </a:rPr>
                <a:t>Click to see book</a:t>
              </a:r>
              <a:endParaRPr lang="en-US">
                <a:solidFill>
                  <a:schemeClr val="bg1"/>
                </a:solidFill>
              </a:endParaRPr>
            </a:p>
          </p:txBody>
        </p:sp>
      </p:grpSp>
    </p:spTree>
    <p:extLst>
      <p:ext uri="{BB962C8B-B14F-4D97-AF65-F5344CB8AC3E}">
        <p14:creationId xmlns:p14="http://schemas.microsoft.com/office/powerpoint/2010/main" val="17769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20CCEDA-2E5A-0FAC-5302-1522560A84EA}"/>
              </a:ext>
            </a:extLst>
          </p:cNvPr>
          <p:cNvSpPr>
            <a:spLocks noGrp="1"/>
          </p:cNvSpPr>
          <p:nvPr>
            <p:ph type="title"/>
          </p:nvPr>
        </p:nvSpPr>
        <p:spPr>
          <a:xfrm>
            <a:off x="355260" y="918971"/>
            <a:ext cx="5921462" cy="1289304"/>
          </a:xfrm>
        </p:spPr>
        <p:txBody>
          <a:bodyPr anchor="b">
            <a:noAutofit/>
          </a:bodyPr>
          <a:lstStyle/>
          <a:p>
            <a:r>
              <a:rPr lang="en-US" sz="4000"/>
              <a:t>Where can OER be found?</a:t>
            </a:r>
          </a:p>
        </p:txBody>
      </p:sp>
      <p:sp>
        <p:nvSpPr>
          <p:cNvPr id="3" name="Content Placeholder 2">
            <a:extLst>
              <a:ext uri="{FF2B5EF4-FFF2-40B4-BE49-F238E27FC236}">
                <a16:creationId xmlns:a16="http://schemas.microsoft.com/office/drawing/2014/main" id="{FE68F3D5-2850-4148-18F9-7CA216818A71}"/>
              </a:ext>
            </a:extLst>
          </p:cNvPr>
          <p:cNvSpPr>
            <a:spLocks noGrp="1"/>
          </p:cNvSpPr>
          <p:nvPr>
            <p:ph idx="1"/>
          </p:nvPr>
        </p:nvSpPr>
        <p:spPr>
          <a:xfrm>
            <a:off x="355260" y="2606039"/>
            <a:ext cx="5740739" cy="1289304"/>
          </a:xfrm>
        </p:spPr>
        <p:txBody>
          <a:bodyPr anchor="t">
            <a:normAutofit/>
          </a:bodyPr>
          <a:lstStyle/>
          <a:p>
            <a:pPr fontAlgn="base"/>
            <a:r>
              <a:rPr lang="en-US" sz="3200" u="sng">
                <a:hlinkClick r:id="rId3">
                  <a:extLst>
                    <a:ext uri="{A12FA001-AC4F-418D-AE19-62706E023703}">
                      <ahyp:hlinkClr xmlns:ahyp="http://schemas.microsoft.com/office/drawing/2018/hyperlinkcolor" val="tx"/>
                    </a:ext>
                  </a:extLst>
                </a:hlinkClick>
              </a:rPr>
              <a:t>Open Educational Resources: Find LibGuide</a:t>
            </a:r>
            <a:r>
              <a:rPr lang="en-US" sz="3200"/>
              <a:t>​</a:t>
            </a:r>
          </a:p>
        </p:txBody>
      </p:sp>
      <p:cxnSp>
        <p:nvCxnSpPr>
          <p:cNvPr id="1033" name="Straight Connector 1032">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EAA1E0A-34CD-B532-1117-D42280A81876}"/>
              </a:ext>
            </a:extLst>
          </p:cNvPr>
          <p:cNvSpPr/>
          <p:nvPr/>
        </p:nvSpPr>
        <p:spPr>
          <a:xfrm>
            <a:off x="6696234" y="140677"/>
            <a:ext cx="5369429" cy="659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318F50-3ACB-1B27-6412-27290DC947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183" y="0"/>
            <a:ext cx="5299364" cy="6858000"/>
          </a:xfrm>
          <a:prstGeom prst="rect">
            <a:avLst/>
          </a:prstGeom>
        </p:spPr>
      </p:pic>
      <p:pic>
        <p:nvPicPr>
          <p:cNvPr id="8" name="Picture 7" descr="Qr code&#10;&#10;Description automatically generated">
            <a:extLst>
              <a:ext uri="{FF2B5EF4-FFF2-40B4-BE49-F238E27FC236}">
                <a16:creationId xmlns:a16="http://schemas.microsoft.com/office/drawing/2014/main" id="{ADA135FC-710C-8E10-B88B-91D776144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4202" y="3927699"/>
            <a:ext cx="1448972" cy="1448972"/>
          </a:xfrm>
          <a:prstGeom prst="rect">
            <a:avLst/>
          </a:prstGeom>
        </p:spPr>
      </p:pic>
      <p:sp>
        <p:nvSpPr>
          <p:cNvPr id="9" name="Content Placeholder 2">
            <a:extLst>
              <a:ext uri="{FF2B5EF4-FFF2-40B4-BE49-F238E27FC236}">
                <a16:creationId xmlns:a16="http://schemas.microsoft.com/office/drawing/2014/main" id="{795078DC-1C37-09F8-ACCC-AFEC7950100C}"/>
              </a:ext>
            </a:extLst>
          </p:cNvPr>
          <p:cNvSpPr txBox="1">
            <a:spLocks/>
          </p:cNvSpPr>
          <p:nvPr/>
        </p:nvSpPr>
        <p:spPr>
          <a:xfrm>
            <a:off x="355260" y="4072421"/>
            <a:ext cx="3357772" cy="14489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200">
                <a:hlinkClick r:id="rId6">
                  <a:extLst>
                    <a:ext uri="{A12FA001-AC4F-418D-AE19-62706E023703}">
                      <ahyp:hlinkClr xmlns:ahyp="http://schemas.microsoft.com/office/drawing/2018/hyperlinkcolor" val="tx"/>
                    </a:ext>
                  </a:extLst>
                </a:hlinkClick>
              </a:rPr>
              <a:t>Resource Guide for Locating OER</a:t>
            </a:r>
            <a:endParaRPr lang="en-US" sz="3200"/>
          </a:p>
          <a:p>
            <a:endParaRPr lang="en-US" sz="2000"/>
          </a:p>
        </p:txBody>
      </p:sp>
    </p:spTree>
    <p:extLst>
      <p:ext uri="{BB962C8B-B14F-4D97-AF65-F5344CB8AC3E}">
        <p14:creationId xmlns:p14="http://schemas.microsoft.com/office/powerpoint/2010/main" val="366271208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46A2-D452-2CF8-4B8E-6DA9F42B9F29}"/>
              </a:ext>
            </a:extLst>
          </p:cNvPr>
          <p:cNvSpPr>
            <a:spLocks noGrp="1"/>
          </p:cNvSpPr>
          <p:nvPr>
            <p:ph type="title"/>
          </p:nvPr>
        </p:nvSpPr>
        <p:spPr>
          <a:xfrm>
            <a:off x="66356" y="197110"/>
            <a:ext cx="5658715" cy="1325563"/>
          </a:xfrm>
        </p:spPr>
        <p:txBody>
          <a:bodyPr>
            <a:normAutofit/>
          </a:bodyPr>
          <a:lstStyle/>
          <a:p>
            <a:r>
              <a:rPr lang="en-US"/>
              <a:t>Conduct an OER Search</a:t>
            </a:r>
          </a:p>
        </p:txBody>
      </p:sp>
      <p:sp>
        <p:nvSpPr>
          <p:cNvPr id="32" name="Oval 31">
            <a:extLst>
              <a:ext uri="{FF2B5EF4-FFF2-40B4-BE49-F238E27FC236}">
                <a16:creationId xmlns:a16="http://schemas.microsoft.com/office/drawing/2014/main" id="{54A709FC-1ADC-45CD-856D-3B1A50C58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AE67272E-0E66-4396-9C0C-4E154CCE2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0087"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Badge with solid fill">
            <a:extLst>
              <a:ext uri="{FF2B5EF4-FFF2-40B4-BE49-F238E27FC236}">
                <a16:creationId xmlns:a16="http://schemas.microsoft.com/office/drawing/2014/main" id="{563428F5-59A1-0265-F7C5-FF0C66EC03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7267" y="658882"/>
            <a:ext cx="1097280" cy="1097280"/>
          </a:xfrm>
          <a:prstGeom prst="rect">
            <a:avLst/>
          </a:prstGeom>
        </p:spPr>
      </p:pic>
      <p:sp>
        <p:nvSpPr>
          <p:cNvPr id="3" name="Content Placeholder 2">
            <a:extLst>
              <a:ext uri="{FF2B5EF4-FFF2-40B4-BE49-F238E27FC236}">
                <a16:creationId xmlns:a16="http://schemas.microsoft.com/office/drawing/2014/main" id="{276A9D42-C519-F9CE-3C4A-16824AEF63C5}"/>
              </a:ext>
            </a:extLst>
          </p:cNvPr>
          <p:cNvSpPr>
            <a:spLocks noGrp="1"/>
          </p:cNvSpPr>
          <p:nvPr>
            <p:ph idx="1"/>
          </p:nvPr>
        </p:nvSpPr>
        <p:spPr>
          <a:xfrm>
            <a:off x="616560" y="1663301"/>
            <a:ext cx="4558309" cy="4792690"/>
          </a:xfrm>
        </p:spPr>
        <p:txBody>
          <a:bodyPr anchor="t">
            <a:noAutofit/>
          </a:bodyPr>
          <a:lstStyle/>
          <a:p>
            <a:pPr marL="0" indent="0">
              <a:buNone/>
            </a:pPr>
            <a:r>
              <a:rPr lang="en-US" b="1">
                <a:solidFill>
                  <a:srgbClr val="0096FF"/>
                </a:solidFill>
              </a:rPr>
              <a:t>Determine a type of OER to locate.</a:t>
            </a:r>
          </a:p>
          <a:p>
            <a:pPr marL="0" indent="0">
              <a:buNone/>
            </a:pPr>
            <a:endParaRPr lang="en-US" b="1"/>
          </a:p>
          <a:p>
            <a:pPr marL="0" indent="0">
              <a:buNone/>
            </a:pPr>
            <a:r>
              <a:rPr lang="en-US" b="1">
                <a:solidFill>
                  <a:srgbClr val="FF2F92"/>
                </a:solidFill>
              </a:rPr>
              <a:t>Access the </a:t>
            </a:r>
            <a:r>
              <a:rPr lang="en-US" b="1">
                <a:solidFill>
                  <a:srgbClr val="FF2F92"/>
                </a:solidFill>
                <a:hlinkClick r:id="rId5">
                  <a:extLst>
                    <a:ext uri="{A12FA001-AC4F-418D-AE19-62706E023703}">
                      <ahyp:hlinkClr xmlns:ahyp="http://schemas.microsoft.com/office/drawing/2018/hyperlinkcolor" val="tx"/>
                    </a:ext>
                  </a:extLst>
                </a:hlinkClick>
              </a:rPr>
              <a:t>Resource Guide for Locating OER </a:t>
            </a:r>
            <a:r>
              <a:rPr lang="en-US" b="1">
                <a:solidFill>
                  <a:srgbClr val="FF2F92"/>
                </a:solidFill>
              </a:rPr>
              <a:t>or the </a:t>
            </a:r>
            <a:r>
              <a:rPr lang="en-US" b="1">
                <a:solidFill>
                  <a:srgbClr val="FF2F92"/>
                </a:solidFill>
                <a:hlinkClick r:id="rId6">
                  <a:extLst>
                    <a:ext uri="{A12FA001-AC4F-418D-AE19-62706E023703}">
                      <ahyp:hlinkClr xmlns:ahyp="http://schemas.microsoft.com/office/drawing/2018/hyperlinkcolor" val="tx"/>
                    </a:ext>
                  </a:extLst>
                </a:hlinkClick>
              </a:rPr>
              <a:t>UCCS OER </a:t>
            </a:r>
            <a:r>
              <a:rPr lang="en-US" b="1" err="1">
                <a:solidFill>
                  <a:srgbClr val="FF2F92"/>
                </a:solidFill>
                <a:hlinkClick r:id="rId6">
                  <a:extLst>
                    <a:ext uri="{A12FA001-AC4F-418D-AE19-62706E023703}">
                      <ahyp:hlinkClr xmlns:ahyp="http://schemas.microsoft.com/office/drawing/2018/hyperlinkcolor" val="tx"/>
                    </a:ext>
                  </a:extLst>
                </a:hlinkClick>
              </a:rPr>
              <a:t>LibGuide</a:t>
            </a:r>
            <a:r>
              <a:rPr lang="en-US" b="1">
                <a:solidFill>
                  <a:srgbClr val="FF2F92"/>
                </a:solidFill>
              </a:rPr>
              <a:t>.</a:t>
            </a:r>
          </a:p>
          <a:p>
            <a:pPr marL="0" indent="0">
              <a:buNone/>
            </a:pPr>
            <a:endParaRPr lang="en-US" b="1"/>
          </a:p>
          <a:p>
            <a:pPr marL="0" indent="0">
              <a:buNone/>
            </a:pPr>
            <a:r>
              <a:rPr lang="en-US" b="1">
                <a:solidFill>
                  <a:srgbClr val="4E8F00"/>
                </a:solidFill>
              </a:rPr>
              <a:t>Utilize any Advanced Search options or filters to refine the search.</a:t>
            </a:r>
          </a:p>
        </p:txBody>
      </p:sp>
      <p:sp>
        <p:nvSpPr>
          <p:cNvPr id="36" name="Oval 35">
            <a:extLst>
              <a:ext uri="{FF2B5EF4-FFF2-40B4-BE49-F238E27FC236}">
                <a16:creationId xmlns:a16="http://schemas.microsoft.com/office/drawing/2014/main" id="{BCB8E572-32F0-4C78-B268-2702C859F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BFC6224A-7B8A-4699-99DC-A6C9CD617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611C424-EB44-492D-9C48-78BB0D5DC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8252" y="2722161"/>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9156A24-128C-4054-AAFF-F8CA5BA0E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3"/>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Badge 1 with solid fill">
            <a:extLst>
              <a:ext uri="{FF2B5EF4-FFF2-40B4-BE49-F238E27FC236}">
                <a16:creationId xmlns:a16="http://schemas.microsoft.com/office/drawing/2014/main" id="{47405C4E-6951-9A7F-8D25-A8161D2607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84541" y="179498"/>
            <a:ext cx="2443301" cy="2443301"/>
          </a:xfrm>
          <a:prstGeom prst="rect">
            <a:avLst/>
          </a:prstGeom>
        </p:spPr>
      </p:pic>
      <p:pic>
        <p:nvPicPr>
          <p:cNvPr id="12" name="Graphic 11" descr="Badge 3 with solid fill">
            <a:extLst>
              <a:ext uri="{FF2B5EF4-FFF2-40B4-BE49-F238E27FC236}">
                <a16:creationId xmlns:a16="http://schemas.microsoft.com/office/drawing/2014/main" id="{1685697C-15C9-C837-5CAE-F51F0F0094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15043" y="3198952"/>
            <a:ext cx="1789619" cy="1789619"/>
          </a:xfrm>
          <a:prstGeom prst="rect">
            <a:avLst/>
          </a:prstGeom>
        </p:spPr>
      </p:pic>
      <p:sp>
        <p:nvSpPr>
          <p:cNvPr id="44" name="Freeform: Shape 43">
            <a:extLst>
              <a:ext uri="{FF2B5EF4-FFF2-40B4-BE49-F238E27FC236}">
                <a16:creationId xmlns:a16="http://schemas.microsoft.com/office/drawing/2014/main" id="{646E8F12-06B4-4D6B-866C-1743B253C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3CC324B9-DFFF-42F1-8D81-AAD42554B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Qr code&#10;&#10;Description automatically generated">
            <a:extLst>
              <a:ext uri="{FF2B5EF4-FFF2-40B4-BE49-F238E27FC236}">
                <a16:creationId xmlns:a16="http://schemas.microsoft.com/office/drawing/2014/main" id="{1C8FE1B7-6767-E136-CC54-CFC7F774B3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35337" y="4840445"/>
            <a:ext cx="1892356" cy="1892356"/>
          </a:xfrm>
          <a:prstGeom prst="rect">
            <a:avLst/>
          </a:prstGeom>
        </p:spPr>
      </p:pic>
    </p:spTree>
    <p:extLst>
      <p:ext uri="{BB962C8B-B14F-4D97-AF65-F5344CB8AC3E}">
        <p14:creationId xmlns:p14="http://schemas.microsoft.com/office/powerpoint/2010/main" val="39764383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6C1E-501E-401D-BF26-8AAE8573323D}"/>
              </a:ext>
            </a:extLst>
          </p:cNvPr>
          <p:cNvSpPr>
            <a:spLocks noGrp="1"/>
          </p:cNvSpPr>
          <p:nvPr>
            <p:ph type="title"/>
          </p:nvPr>
        </p:nvSpPr>
        <p:spPr>
          <a:xfrm>
            <a:off x="0" y="467025"/>
            <a:ext cx="12192000" cy="963295"/>
          </a:xfrm>
        </p:spPr>
        <p:txBody>
          <a:bodyPr>
            <a:noAutofit/>
          </a:bodyPr>
          <a:lstStyle/>
          <a:p>
            <a:pPr algn="ctr"/>
            <a:r>
              <a:rPr lang="en-US" b="1">
                <a:solidFill>
                  <a:schemeClr val="bg1">
                    <a:lumMod val="95000"/>
                  </a:schemeClr>
                </a:solidFill>
                <a:cs typeface="Calibri Light"/>
              </a:rPr>
              <a:t>Educate Students about OER</a:t>
            </a:r>
          </a:p>
        </p:txBody>
      </p:sp>
      <p:sp>
        <p:nvSpPr>
          <p:cNvPr id="6" name="Content Placeholder 5">
            <a:extLst>
              <a:ext uri="{FF2B5EF4-FFF2-40B4-BE49-F238E27FC236}">
                <a16:creationId xmlns:a16="http://schemas.microsoft.com/office/drawing/2014/main" id="{0F29757C-5AAC-0C41-9BCE-1C69E9C72B91}"/>
              </a:ext>
            </a:extLst>
          </p:cNvPr>
          <p:cNvSpPr>
            <a:spLocks noGrp="1"/>
          </p:cNvSpPr>
          <p:nvPr>
            <p:ph idx="1"/>
          </p:nvPr>
        </p:nvSpPr>
        <p:spPr>
          <a:xfrm>
            <a:off x="1938848" y="2011653"/>
            <a:ext cx="1983461" cy="1645920"/>
          </a:xfrm>
        </p:spPr>
        <p:txBody>
          <a:bodyPr>
            <a:normAutofit/>
          </a:bodyPr>
          <a:lstStyle/>
          <a:p>
            <a:pPr marL="0" indent="0" algn="ctr">
              <a:buNone/>
            </a:pPr>
            <a:r>
              <a:rPr lang="en-US">
                <a:solidFill>
                  <a:schemeClr val="bg1"/>
                </a:solidFill>
              </a:rPr>
              <a:t>Raise student awareness of OER.</a:t>
            </a:r>
          </a:p>
        </p:txBody>
      </p:sp>
      <p:sp>
        <p:nvSpPr>
          <p:cNvPr id="22" name="Content Placeholder 5">
            <a:extLst>
              <a:ext uri="{FF2B5EF4-FFF2-40B4-BE49-F238E27FC236}">
                <a16:creationId xmlns:a16="http://schemas.microsoft.com/office/drawing/2014/main" id="{F6935197-5658-C442-9D39-D844CD2DCD97}"/>
              </a:ext>
            </a:extLst>
          </p:cNvPr>
          <p:cNvSpPr txBox="1">
            <a:spLocks/>
          </p:cNvSpPr>
          <p:nvPr/>
        </p:nvSpPr>
        <p:spPr>
          <a:xfrm>
            <a:off x="5707360" y="1965939"/>
            <a:ext cx="1983461" cy="1645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rPr>
              <a:t>Initiate student utilization of OER.</a:t>
            </a:r>
          </a:p>
        </p:txBody>
      </p:sp>
      <p:sp>
        <p:nvSpPr>
          <p:cNvPr id="23" name="Content Placeholder 5">
            <a:extLst>
              <a:ext uri="{FF2B5EF4-FFF2-40B4-BE49-F238E27FC236}">
                <a16:creationId xmlns:a16="http://schemas.microsoft.com/office/drawing/2014/main" id="{FF6BE114-1096-9446-A71C-C875A8D3B681}"/>
              </a:ext>
            </a:extLst>
          </p:cNvPr>
          <p:cNvSpPr txBox="1">
            <a:spLocks/>
          </p:cNvSpPr>
          <p:nvPr/>
        </p:nvSpPr>
        <p:spPr>
          <a:xfrm>
            <a:off x="9564795" y="2007823"/>
            <a:ext cx="2286000" cy="1645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rPr>
              <a:t>Establish ways for students to contribute to OER.</a:t>
            </a:r>
          </a:p>
        </p:txBody>
      </p:sp>
      <p:sp>
        <p:nvSpPr>
          <p:cNvPr id="24" name="Content Placeholder 5">
            <a:extLst>
              <a:ext uri="{FF2B5EF4-FFF2-40B4-BE49-F238E27FC236}">
                <a16:creationId xmlns:a16="http://schemas.microsoft.com/office/drawing/2014/main" id="{782A6786-78A5-9844-8C05-AE73FDA132AA}"/>
              </a:ext>
            </a:extLst>
          </p:cNvPr>
          <p:cNvSpPr txBox="1">
            <a:spLocks/>
          </p:cNvSpPr>
          <p:nvPr/>
        </p:nvSpPr>
        <p:spPr>
          <a:xfrm>
            <a:off x="3878232" y="4263752"/>
            <a:ext cx="2322755" cy="1645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rPr>
              <a:t>Provide opportunities for students to create OER.</a:t>
            </a:r>
          </a:p>
        </p:txBody>
      </p:sp>
      <p:sp>
        <p:nvSpPr>
          <p:cNvPr id="25" name="Content Placeholder 5">
            <a:extLst>
              <a:ext uri="{FF2B5EF4-FFF2-40B4-BE49-F238E27FC236}">
                <a16:creationId xmlns:a16="http://schemas.microsoft.com/office/drawing/2014/main" id="{CBC66651-613C-1246-B549-0DCFB854EAD2}"/>
              </a:ext>
            </a:extLst>
          </p:cNvPr>
          <p:cNvSpPr txBox="1">
            <a:spLocks/>
          </p:cNvSpPr>
          <p:nvPr/>
        </p:nvSpPr>
        <p:spPr>
          <a:xfrm>
            <a:off x="8299290" y="4263752"/>
            <a:ext cx="1885032" cy="1645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rPr>
              <a:t>Encourage student advocacy of OER.</a:t>
            </a:r>
          </a:p>
        </p:txBody>
      </p:sp>
      <p:grpSp>
        <p:nvGrpSpPr>
          <p:cNvPr id="34" name="Group 33">
            <a:extLst>
              <a:ext uri="{FF2B5EF4-FFF2-40B4-BE49-F238E27FC236}">
                <a16:creationId xmlns:a16="http://schemas.microsoft.com/office/drawing/2014/main" id="{76913F40-5E36-474E-A195-48A88AFEDF1A}"/>
              </a:ext>
              <a:ext uri="{C183D7F6-B498-43B3-948B-1728B52AA6E4}">
                <adec:decorative xmlns:adec="http://schemas.microsoft.com/office/drawing/2017/decorative" val="1"/>
              </a:ext>
            </a:extLst>
          </p:cNvPr>
          <p:cNvGrpSpPr/>
          <p:nvPr/>
        </p:nvGrpSpPr>
        <p:grpSpPr>
          <a:xfrm>
            <a:off x="341205" y="2011653"/>
            <a:ext cx="1600200" cy="1542402"/>
            <a:chOff x="379652" y="2377413"/>
            <a:chExt cx="1600200" cy="1542402"/>
          </a:xfrm>
        </p:grpSpPr>
        <p:sp>
          <p:nvSpPr>
            <p:cNvPr id="10" name="Oval 9">
              <a:extLst>
                <a:ext uri="{FF2B5EF4-FFF2-40B4-BE49-F238E27FC236}">
                  <a16:creationId xmlns:a16="http://schemas.microsoft.com/office/drawing/2014/main" id="{641D1732-1BF5-BE4D-9B7D-B057A21D6566}"/>
                </a:ext>
                <a:ext uri="{C183D7F6-B498-43B3-948B-1728B52AA6E4}">
                  <adec:decorative xmlns:adec="http://schemas.microsoft.com/office/drawing/2017/decorative" val="1"/>
                </a:ext>
              </a:extLst>
            </p:cNvPr>
            <p:cNvSpPr/>
            <p:nvPr/>
          </p:nvSpPr>
          <p:spPr>
            <a:xfrm>
              <a:off x="379652" y="2377413"/>
              <a:ext cx="1600200" cy="1542402"/>
            </a:xfrm>
            <a:prstGeom prst="ellipse">
              <a:avLst/>
            </a:prstGeom>
            <a:solidFill>
              <a:srgbClr val="D9D9D9"/>
            </a:solid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egaphone with solid fill">
              <a:extLst>
                <a:ext uri="{FF2B5EF4-FFF2-40B4-BE49-F238E27FC236}">
                  <a16:creationId xmlns:a16="http://schemas.microsoft.com/office/drawing/2014/main" id="{272750A4-1037-E24C-8A3F-162AE3025D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769" y="2691414"/>
              <a:ext cx="914400" cy="914400"/>
            </a:xfrm>
            <a:prstGeom prst="rect">
              <a:avLst/>
            </a:prstGeom>
          </p:spPr>
        </p:pic>
      </p:grpSp>
      <p:grpSp>
        <p:nvGrpSpPr>
          <p:cNvPr id="35" name="Group 34">
            <a:extLst>
              <a:ext uri="{FF2B5EF4-FFF2-40B4-BE49-F238E27FC236}">
                <a16:creationId xmlns:a16="http://schemas.microsoft.com/office/drawing/2014/main" id="{5BE9099B-C72E-124B-BBB0-47099440AB53}"/>
              </a:ext>
              <a:ext uri="{C183D7F6-B498-43B3-948B-1728B52AA6E4}">
                <adec:decorative xmlns:adec="http://schemas.microsoft.com/office/drawing/2017/decorative" val="1"/>
              </a:ext>
            </a:extLst>
          </p:cNvPr>
          <p:cNvGrpSpPr/>
          <p:nvPr/>
        </p:nvGrpSpPr>
        <p:grpSpPr>
          <a:xfrm>
            <a:off x="4202424" y="2038970"/>
            <a:ext cx="1600200" cy="1542402"/>
            <a:chOff x="4240871" y="2404730"/>
            <a:chExt cx="1600200" cy="1542402"/>
          </a:xfrm>
        </p:grpSpPr>
        <p:sp>
          <p:nvSpPr>
            <p:cNvPr id="18" name="Oval 17">
              <a:extLst>
                <a:ext uri="{FF2B5EF4-FFF2-40B4-BE49-F238E27FC236}">
                  <a16:creationId xmlns:a16="http://schemas.microsoft.com/office/drawing/2014/main" id="{EF2291E2-4C31-6144-B6C8-77B26E7D8256}"/>
                </a:ext>
                <a:ext uri="{C183D7F6-B498-43B3-948B-1728B52AA6E4}">
                  <adec:decorative xmlns:adec="http://schemas.microsoft.com/office/drawing/2017/decorative" val="1"/>
                </a:ext>
              </a:extLst>
            </p:cNvPr>
            <p:cNvSpPr/>
            <p:nvPr/>
          </p:nvSpPr>
          <p:spPr>
            <a:xfrm>
              <a:off x="4240871" y="2404730"/>
              <a:ext cx="1600200" cy="1542402"/>
            </a:xfrm>
            <a:prstGeom prst="ellipse">
              <a:avLst/>
            </a:prstGeom>
            <a:solidFill>
              <a:srgbClr val="D9D9D9"/>
            </a:solid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Online meeting with solid fill">
              <a:extLst>
                <a:ext uri="{FF2B5EF4-FFF2-40B4-BE49-F238E27FC236}">
                  <a16:creationId xmlns:a16="http://schemas.microsoft.com/office/drawing/2014/main" id="{C25880C4-0677-7F49-A675-3B375807F1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83771" y="2738999"/>
              <a:ext cx="914400" cy="914400"/>
            </a:xfrm>
            <a:prstGeom prst="rect">
              <a:avLst/>
            </a:prstGeom>
          </p:spPr>
        </p:pic>
      </p:grpSp>
      <p:grpSp>
        <p:nvGrpSpPr>
          <p:cNvPr id="36" name="Group 35">
            <a:extLst>
              <a:ext uri="{FF2B5EF4-FFF2-40B4-BE49-F238E27FC236}">
                <a16:creationId xmlns:a16="http://schemas.microsoft.com/office/drawing/2014/main" id="{303F74AF-3932-4F40-BC6D-639D2C4D0DF3}"/>
              </a:ext>
              <a:ext uri="{C183D7F6-B498-43B3-948B-1728B52AA6E4}">
                <adec:decorative xmlns:adec="http://schemas.microsoft.com/office/drawing/2017/decorative" val="1"/>
              </a:ext>
            </a:extLst>
          </p:cNvPr>
          <p:cNvGrpSpPr/>
          <p:nvPr/>
        </p:nvGrpSpPr>
        <p:grpSpPr>
          <a:xfrm>
            <a:off x="7964595" y="2038970"/>
            <a:ext cx="1600200" cy="1542402"/>
            <a:chOff x="8003042" y="2404730"/>
            <a:chExt cx="1600200" cy="1542402"/>
          </a:xfrm>
        </p:grpSpPr>
        <p:sp>
          <p:nvSpPr>
            <p:cNvPr id="20" name="Oval 19">
              <a:extLst>
                <a:ext uri="{FF2B5EF4-FFF2-40B4-BE49-F238E27FC236}">
                  <a16:creationId xmlns:a16="http://schemas.microsoft.com/office/drawing/2014/main" id="{A003B84D-AA06-9946-BACC-30EDBF05570D}"/>
                </a:ext>
                <a:ext uri="{C183D7F6-B498-43B3-948B-1728B52AA6E4}">
                  <adec:decorative xmlns:adec="http://schemas.microsoft.com/office/drawing/2017/decorative" val="0"/>
                </a:ext>
              </a:extLst>
            </p:cNvPr>
            <p:cNvSpPr/>
            <p:nvPr/>
          </p:nvSpPr>
          <p:spPr>
            <a:xfrm>
              <a:off x="8003042" y="2404730"/>
              <a:ext cx="1600200" cy="1542402"/>
            </a:xfrm>
            <a:prstGeom prst="ellipse">
              <a:avLst/>
            </a:prstGeom>
            <a:solidFill>
              <a:srgbClr val="D9D9D9"/>
            </a:solid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9AB82A61-F1C0-DE4C-BB87-3416DC128176}"/>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5942" y="2700237"/>
              <a:ext cx="914400" cy="914400"/>
            </a:xfrm>
            <a:prstGeom prst="rect">
              <a:avLst/>
            </a:prstGeom>
          </p:spPr>
        </p:pic>
      </p:grpSp>
      <p:grpSp>
        <p:nvGrpSpPr>
          <p:cNvPr id="37" name="Group 36">
            <a:extLst>
              <a:ext uri="{FF2B5EF4-FFF2-40B4-BE49-F238E27FC236}">
                <a16:creationId xmlns:a16="http://schemas.microsoft.com/office/drawing/2014/main" id="{29E2949D-C97C-B142-9916-A71C1F3CECF5}"/>
              </a:ext>
              <a:ext uri="{C183D7F6-B498-43B3-948B-1728B52AA6E4}">
                <adec:decorative xmlns:adec="http://schemas.microsoft.com/office/drawing/2017/decorative" val="1"/>
              </a:ext>
            </a:extLst>
          </p:cNvPr>
          <p:cNvGrpSpPr/>
          <p:nvPr/>
        </p:nvGrpSpPr>
        <p:grpSpPr>
          <a:xfrm>
            <a:off x="2130478" y="4303789"/>
            <a:ext cx="1600200" cy="1542402"/>
            <a:chOff x="2168925" y="4669549"/>
            <a:chExt cx="1600200" cy="1542402"/>
          </a:xfrm>
        </p:grpSpPr>
        <p:sp>
          <p:nvSpPr>
            <p:cNvPr id="19" name="Oval 18">
              <a:extLst>
                <a:ext uri="{FF2B5EF4-FFF2-40B4-BE49-F238E27FC236}">
                  <a16:creationId xmlns:a16="http://schemas.microsoft.com/office/drawing/2014/main" id="{744C4D27-F6D1-E742-9BE7-32E3FB049C00}"/>
                </a:ext>
                <a:ext uri="{C183D7F6-B498-43B3-948B-1728B52AA6E4}">
                  <adec:decorative xmlns:adec="http://schemas.microsoft.com/office/drawing/2017/decorative" val="1"/>
                </a:ext>
              </a:extLst>
            </p:cNvPr>
            <p:cNvSpPr/>
            <p:nvPr/>
          </p:nvSpPr>
          <p:spPr>
            <a:xfrm>
              <a:off x="2168925" y="4669549"/>
              <a:ext cx="1600200" cy="1542402"/>
            </a:xfrm>
            <a:prstGeom prst="ellipse">
              <a:avLst/>
            </a:prstGeom>
            <a:solidFill>
              <a:srgbClr val="D9D9D9"/>
            </a:solid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Blog with solid fill">
              <a:extLst>
                <a:ext uri="{FF2B5EF4-FFF2-40B4-BE49-F238E27FC236}">
                  <a16:creationId xmlns:a16="http://schemas.microsoft.com/office/drawing/2014/main" id="{AAA991EF-7F95-4D4E-B761-5BA8F5807A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11825" y="4994927"/>
              <a:ext cx="914400" cy="914400"/>
            </a:xfrm>
            <a:prstGeom prst="rect">
              <a:avLst/>
            </a:prstGeom>
          </p:spPr>
        </p:pic>
      </p:grpSp>
      <p:grpSp>
        <p:nvGrpSpPr>
          <p:cNvPr id="38" name="Group 37">
            <a:extLst>
              <a:ext uri="{FF2B5EF4-FFF2-40B4-BE49-F238E27FC236}">
                <a16:creationId xmlns:a16="http://schemas.microsoft.com/office/drawing/2014/main" id="{EB082247-B7EA-CC43-9985-624791D67208}"/>
              </a:ext>
              <a:ext uri="{C183D7F6-B498-43B3-948B-1728B52AA6E4}">
                <adec:decorative xmlns:adec="http://schemas.microsoft.com/office/drawing/2017/decorative" val="1"/>
              </a:ext>
            </a:extLst>
          </p:cNvPr>
          <p:cNvGrpSpPr/>
          <p:nvPr/>
        </p:nvGrpSpPr>
        <p:grpSpPr>
          <a:xfrm>
            <a:off x="6699090" y="4263752"/>
            <a:ext cx="1600200" cy="1542402"/>
            <a:chOff x="6737537" y="4629512"/>
            <a:chExt cx="1600200" cy="1542402"/>
          </a:xfrm>
        </p:grpSpPr>
        <p:sp>
          <p:nvSpPr>
            <p:cNvPr id="21" name="Oval 20">
              <a:extLst>
                <a:ext uri="{FF2B5EF4-FFF2-40B4-BE49-F238E27FC236}">
                  <a16:creationId xmlns:a16="http://schemas.microsoft.com/office/drawing/2014/main" id="{8551878A-80DB-D246-9DE7-324712D90908}"/>
                </a:ext>
                <a:ext uri="{C183D7F6-B498-43B3-948B-1728B52AA6E4}">
                  <adec:decorative xmlns:adec="http://schemas.microsoft.com/office/drawing/2017/decorative" val="1"/>
                </a:ext>
              </a:extLst>
            </p:cNvPr>
            <p:cNvSpPr/>
            <p:nvPr/>
          </p:nvSpPr>
          <p:spPr>
            <a:xfrm>
              <a:off x="6737537" y="4629512"/>
              <a:ext cx="1600200" cy="1542402"/>
            </a:xfrm>
            <a:prstGeom prst="ellipse">
              <a:avLst/>
            </a:prstGeom>
            <a:solidFill>
              <a:srgbClr val="D9D9D9"/>
            </a:solid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Thumbs up sign with solid fill">
              <a:extLst>
                <a:ext uri="{FF2B5EF4-FFF2-40B4-BE49-F238E27FC236}">
                  <a16:creationId xmlns:a16="http://schemas.microsoft.com/office/drawing/2014/main" id="{8D5FAD7A-B3E2-624B-B69E-0FE0B8C0F1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80437" y="4943513"/>
              <a:ext cx="914400" cy="914400"/>
            </a:xfrm>
            <a:prstGeom prst="rect">
              <a:avLst/>
            </a:prstGeom>
          </p:spPr>
        </p:pic>
      </p:grpSp>
    </p:spTree>
    <p:extLst>
      <p:ext uri="{BB962C8B-B14F-4D97-AF65-F5344CB8AC3E}">
        <p14:creationId xmlns:p14="http://schemas.microsoft.com/office/powerpoint/2010/main" val="402486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par>
                                <p:cTn id="58" presetID="53" presetClass="entr" presetSubtype="16"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3a60898-df59-4d5c-8e32-29cd25631463">
      <Terms xmlns="http://schemas.microsoft.com/office/infopath/2007/PartnerControls"/>
    </lcf76f155ced4ddcb4097134ff3c332f>
    <TaxCatchAll xmlns="5c8a5de6-8a3c-48d0-af42-682fba1df8eb" xsi:nil="true"/>
    <SharedWithUsers xmlns="5c8a5de6-8a3c-48d0-af42-682fba1df8eb">
      <UserInfo>
        <DisplayName>Susan Vandagriff</DisplayName>
        <AccountId>155</AccountId>
        <AccountType/>
      </UserInfo>
      <UserInfo>
        <DisplayName>Katherine Cliff</DisplayName>
        <AccountId>158</AccountId>
        <AccountType/>
      </UserInfo>
      <UserInfo>
        <DisplayName>Patrick D'Silva</DisplayName>
        <AccountId>159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0C1E7684C7DB4790246C6D27B0E2B3" ma:contentTypeVersion="16" ma:contentTypeDescription="Create a new document." ma:contentTypeScope="" ma:versionID="c38e15f4566467423f92e758a9d3961f">
  <xsd:schema xmlns:xsd="http://www.w3.org/2001/XMLSchema" xmlns:xs="http://www.w3.org/2001/XMLSchema" xmlns:p="http://schemas.microsoft.com/office/2006/metadata/properties" xmlns:ns2="23a60898-df59-4d5c-8e32-29cd25631463" xmlns:ns3="5c8a5de6-8a3c-48d0-af42-682fba1df8eb" targetNamespace="http://schemas.microsoft.com/office/2006/metadata/properties" ma:root="true" ma:fieldsID="c82dfa97ba55383bc851f0b1cc1cdad1" ns2:_="" ns3:_="">
    <xsd:import namespace="23a60898-df59-4d5c-8e32-29cd25631463"/>
    <xsd:import namespace="5c8a5de6-8a3c-48d0-af42-682fba1df8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a60898-df59-4d5c-8e32-29cd25631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7373dcc-d629-4f14-9a28-796bffe92655"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8a5de6-8a3c-48d0-af42-682fba1df8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95de598-2657-4bed-980e-27b443b429de}" ma:internalName="TaxCatchAll" ma:showField="CatchAllData" ma:web="5c8a5de6-8a3c-48d0-af42-682fba1df8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FC2002-7752-4FB3-92AF-1C597EF3B442}">
  <ds:schemaRefs>
    <ds:schemaRef ds:uri="http://purl.org/dc/dcmitype/"/>
    <ds:schemaRef ds:uri="http://schemas.microsoft.com/office/infopath/2007/PartnerControls"/>
    <ds:schemaRef ds:uri="http://schemas.microsoft.com/office/2006/metadata/properties"/>
    <ds:schemaRef ds:uri="5c8a5de6-8a3c-48d0-af42-682fba1df8eb"/>
    <ds:schemaRef ds:uri="http://schemas.microsoft.com/office/2006/documentManagement/types"/>
    <ds:schemaRef ds:uri="http://purl.org/dc/elements/1.1/"/>
    <ds:schemaRef ds:uri="http://www.w3.org/XML/1998/namespace"/>
    <ds:schemaRef ds:uri="http://schemas.openxmlformats.org/package/2006/metadata/core-properties"/>
    <ds:schemaRef ds:uri="23a60898-df59-4d5c-8e32-29cd25631463"/>
    <ds:schemaRef ds:uri="http://purl.org/dc/terms/"/>
  </ds:schemaRefs>
</ds:datastoreItem>
</file>

<file path=customXml/itemProps2.xml><?xml version="1.0" encoding="utf-8"?>
<ds:datastoreItem xmlns:ds="http://schemas.openxmlformats.org/officeDocument/2006/customXml" ds:itemID="{0CB4C444-2965-4018-A2F5-47EA0E046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a60898-df59-4d5c-8e32-29cd25631463"/>
    <ds:schemaRef ds:uri="5c8a5de6-8a3c-48d0-af42-682fba1df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7BC367-98C2-4246-9858-91C3F6E15B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1442</Words>
  <Application>Microsoft Macintosh PowerPoint</Application>
  <PresentationFormat>Widescreen</PresentationFormat>
  <Paragraphs>207</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Lato Extended</vt:lpstr>
      <vt:lpstr>Tw Cen MT</vt:lpstr>
      <vt:lpstr>Office Theme</vt:lpstr>
      <vt:lpstr>Got OER?</vt:lpstr>
      <vt:lpstr>Session Presenters</vt:lpstr>
      <vt:lpstr>What are OER?</vt:lpstr>
      <vt:lpstr>Creative Commons Licenses</vt:lpstr>
      <vt:lpstr>Why OER?</vt:lpstr>
      <vt:lpstr>One OER journey</vt:lpstr>
      <vt:lpstr>Where can OER be found?</vt:lpstr>
      <vt:lpstr>Conduct an OER Search</vt:lpstr>
      <vt:lpstr>Educate Students about OER</vt:lpstr>
      <vt:lpstr>Student OER Creations</vt:lpstr>
      <vt:lpstr>Student OER Creations</vt:lpstr>
      <vt:lpstr>OER SUCCESS Program</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SUCCESS</dc:title>
  <dc:creator>Angie Dodson</dc:creator>
  <cp:lastModifiedBy>Angela Dodson</cp:lastModifiedBy>
  <cp:revision>2</cp:revision>
  <dcterms:created xsi:type="dcterms:W3CDTF">2020-04-16T16:08:08Z</dcterms:created>
  <dcterms:modified xsi:type="dcterms:W3CDTF">2022-09-12T16:44:56Z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0x010100200C1E7684C7DB4790246C6D27B0E2B3</vt:lpwstr>
  </property>
  <property fmtid="{D5CDD505-2E9C-101B-9397-08002B2CF9AE}" pid="3" name="MediaServiceImageTags">
    <vt:lpwstr/>
  </property>
</Properties>
</file>